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8"/>
  </p:notesMasterIdLst>
  <p:sldIdLst>
    <p:sldId id="256" r:id="rId2"/>
    <p:sldId id="276" r:id="rId3"/>
    <p:sldId id="445" r:id="rId4"/>
    <p:sldId id="438" r:id="rId5"/>
    <p:sldId id="439" r:id="rId6"/>
    <p:sldId id="440" r:id="rId7"/>
    <p:sldId id="441" r:id="rId8"/>
    <p:sldId id="442" r:id="rId9"/>
    <p:sldId id="323" r:id="rId10"/>
    <p:sldId id="443" r:id="rId11"/>
    <p:sldId id="444" r:id="rId12"/>
    <p:sldId id="446" r:id="rId13"/>
    <p:sldId id="447" r:id="rId14"/>
    <p:sldId id="450" r:id="rId15"/>
    <p:sldId id="451" r:id="rId16"/>
    <p:sldId id="452" r:id="rId17"/>
    <p:sldId id="453" r:id="rId18"/>
    <p:sldId id="258" r:id="rId19"/>
    <p:sldId id="449" r:id="rId20"/>
    <p:sldId id="454" r:id="rId21"/>
    <p:sldId id="455" r:id="rId22"/>
    <p:sldId id="456" r:id="rId23"/>
    <p:sldId id="457" r:id="rId24"/>
    <p:sldId id="458" r:id="rId25"/>
    <p:sldId id="459" r:id="rId26"/>
    <p:sldId id="460" r:id="rId27"/>
    <p:sldId id="469" r:id="rId28"/>
    <p:sldId id="461" r:id="rId29"/>
    <p:sldId id="462" r:id="rId30"/>
    <p:sldId id="470" r:id="rId31"/>
    <p:sldId id="464" r:id="rId32"/>
    <p:sldId id="465" r:id="rId33"/>
    <p:sldId id="466" r:id="rId34"/>
    <p:sldId id="467" r:id="rId35"/>
    <p:sldId id="434" r:id="rId36"/>
    <p:sldId id="329" r:id="rId37"/>
    <p:sldId id="327" r:id="rId38"/>
    <p:sldId id="328" r:id="rId39"/>
    <p:sldId id="472" r:id="rId40"/>
    <p:sldId id="482" r:id="rId41"/>
    <p:sldId id="473" r:id="rId42"/>
    <p:sldId id="474" r:id="rId43"/>
    <p:sldId id="475" r:id="rId44"/>
    <p:sldId id="476" r:id="rId45"/>
    <p:sldId id="483" r:id="rId46"/>
    <p:sldId id="484" r:id="rId47"/>
    <p:sldId id="486" r:id="rId48"/>
    <p:sldId id="487" r:id="rId49"/>
    <p:sldId id="477" r:id="rId50"/>
    <p:sldId id="478" r:id="rId51"/>
    <p:sldId id="479" r:id="rId52"/>
    <p:sldId id="480" r:id="rId53"/>
    <p:sldId id="481" r:id="rId54"/>
    <p:sldId id="281" r:id="rId55"/>
    <p:sldId id="279" r:id="rId56"/>
    <p:sldId id="282" r:id="rId5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118"/>
    <p:restoredTop sz="64731"/>
  </p:normalViewPr>
  <p:slideViewPr>
    <p:cSldViewPr snapToGrid="0">
      <p:cViewPr varScale="1">
        <p:scale>
          <a:sx n="75" d="100"/>
          <a:sy n="75" d="100"/>
        </p:scale>
        <p:origin x="2272" y="2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diagrams/_rels/data2.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_rels/drawing2.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F5998E-F8DA-4F49-A05E-438DF27B004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E100E5D-9388-4A23-81EE-C051EC2597F1}">
      <dgm:prSet/>
      <dgm:spPr/>
      <dgm:t>
        <a:bodyPr/>
        <a:lstStyle/>
        <a:p>
          <a:r>
            <a:rPr lang="de-DE" dirty="0"/>
            <a:t>Künstliche Intelligenz</a:t>
          </a:r>
          <a:endParaRPr lang="en-US" dirty="0"/>
        </a:p>
      </dgm:t>
    </dgm:pt>
    <dgm:pt modelId="{5EE0F973-5886-474F-90D3-890429F8054E}" type="parTrans" cxnId="{58DC12FA-A68F-493A-A902-0E3019F64B3C}">
      <dgm:prSet/>
      <dgm:spPr/>
      <dgm:t>
        <a:bodyPr/>
        <a:lstStyle/>
        <a:p>
          <a:endParaRPr lang="en-US"/>
        </a:p>
      </dgm:t>
    </dgm:pt>
    <dgm:pt modelId="{13492D26-A71D-4F5F-BAFF-CC55B5144437}" type="sibTrans" cxnId="{58DC12FA-A68F-493A-A902-0E3019F64B3C}">
      <dgm:prSet/>
      <dgm:spPr/>
      <dgm:t>
        <a:bodyPr/>
        <a:lstStyle/>
        <a:p>
          <a:endParaRPr lang="en-US"/>
        </a:p>
      </dgm:t>
    </dgm:pt>
    <dgm:pt modelId="{E638E572-E199-450E-8CB3-9CA5B6E17C11}">
      <dgm:prSet/>
      <dgm:spPr/>
      <dgm:t>
        <a:bodyPr/>
        <a:lstStyle/>
        <a:p>
          <a:r>
            <a:rPr lang="de-DE"/>
            <a:t>Maschinelles Lernen</a:t>
          </a:r>
          <a:endParaRPr lang="en-US"/>
        </a:p>
      </dgm:t>
    </dgm:pt>
    <dgm:pt modelId="{8C5DD868-B2B0-4D7A-A5CB-D191EA9C23A5}" type="parTrans" cxnId="{566EC818-2ED5-47AB-87CF-D7FB69EC0CD8}">
      <dgm:prSet/>
      <dgm:spPr/>
      <dgm:t>
        <a:bodyPr/>
        <a:lstStyle/>
        <a:p>
          <a:endParaRPr lang="en-US"/>
        </a:p>
      </dgm:t>
    </dgm:pt>
    <dgm:pt modelId="{FB9BDCE8-6B26-4954-9E62-2597629418E3}" type="sibTrans" cxnId="{566EC818-2ED5-47AB-87CF-D7FB69EC0CD8}">
      <dgm:prSet/>
      <dgm:spPr/>
      <dgm:t>
        <a:bodyPr/>
        <a:lstStyle/>
        <a:p>
          <a:endParaRPr lang="en-US"/>
        </a:p>
      </dgm:t>
    </dgm:pt>
    <dgm:pt modelId="{6763F672-44E7-432C-BFC2-2EF6EBA269B5}">
      <dgm:prSet/>
      <dgm:spPr/>
      <dgm:t>
        <a:bodyPr/>
        <a:lstStyle/>
        <a:p>
          <a:r>
            <a:rPr lang="de-DE"/>
            <a:t>Generative KI</a:t>
          </a:r>
          <a:endParaRPr lang="en-US"/>
        </a:p>
      </dgm:t>
    </dgm:pt>
    <dgm:pt modelId="{9630773D-37B7-4B5B-93FC-69938A51C2EE}" type="parTrans" cxnId="{741AD61E-5E29-4DD1-91A9-EACE705F8788}">
      <dgm:prSet/>
      <dgm:spPr/>
      <dgm:t>
        <a:bodyPr/>
        <a:lstStyle/>
        <a:p>
          <a:endParaRPr lang="en-US"/>
        </a:p>
      </dgm:t>
    </dgm:pt>
    <dgm:pt modelId="{7A4F28FD-B13F-4345-9D83-8241E3238282}" type="sibTrans" cxnId="{741AD61E-5E29-4DD1-91A9-EACE705F8788}">
      <dgm:prSet/>
      <dgm:spPr/>
      <dgm:t>
        <a:bodyPr/>
        <a:lstStyle/>
        <a:p>
          <a:endParaRPr lang="en-US"/>
        </a:p>
      </dgm:t>
    </dgm:pt>
    <dgm:pt modelId="{DCE8963B-A2B5-4207-BCCF-E62E4D641AC9}">
      <dgm:prSet/>
      <dgm:spPr/>
      <dgm:t>
        <a:bodyPr/>
        <a:lstStyle/>
        <a:p>
          <a:r>
            <a:rPr lang="de-DE"/>
            <a:t>Large Language Modelle</a:t>
          </a:r>
          <a:endParaRPr lang="en-US"/>
        </a:p>
      </dgm:t>
    </dgm:pt>
    <dgm:pt modelId="{30736E93-2B98-4EA6-AAAE-17F77B1459CD}" type="parTrans" cxnId="{8E3C6F4B-DD81-430A-A32E-5A4409AB5880}">
      <dgm:prSet/>
      <dgm:spPr/>
      <dgm:t>
        <a:bodyPr/>
        <a:lstStyle/>
        <a:p>
          <a:endParaRPr lang="en-US"/>
        </a:p>
      </dgm:t>
    </dgm:pt>
    <dgm:pt modelId="{FD8F4BC7-0A02-4572-89E8-16DFACF15E01}" type="sibTrans" cxnId="{8E3C6F4B-DD81-430A-A32E-5A4409AB5880}">
      <dgm:prSet/>
      <dgm:spPr/>
      <dgm:t>
        <a:bodyPr/>
        <a:lstStyle/>
        <a:p>
          <a:endParaRPr lang="en-US"/>
        </a:p>
      </dgm:t>
    </dgm:pt>
    <dgm:pt modelId="{8977C0B3-64FE-4E96-A9EB-BA2C2A71C514}">
      <dgm:prSet/>
      <dgm:spPr/>
      <dgm:t>
        <a:bodyPr/>
        <a:lstStyle/>
        <a:p>
          <a:r>
            <a:rPr lang="de-DE"/>
            <a:t>GPT 4</a:t>
          </a:r>
          <a:endParaRPr lang="en-US"/>
        </a:p>
      </dgm:t>
    </dgm:pt>
    <dgm:pt modelId="{E065A2E4-BE5E-49A5-989E-4A0E0E7C25AD}" type="parTrans" cxnId="{FC779AD7-8D9E-4280-91E4-43DB4D12BD1F}">
      <dgm:prSet/>
      <dgm:spPr/>
      <dgm:t>
        <a:bodyPr/>
        <a:lstStyle/>
        <a:p>
          <a:endParaRPr lang="en-US"/>
        </a:p>
      </dgm:t>
    </dgm:pt>
    <dgm:pt modelId="{FA6FA2D5-91E9-49F0-AFE5-03DD1978C737}" type="sibTrans" cxnId="{FC779AD7-8D9E-4280-91E4-43DB4D12BD1F}">
      <dgm:prSet/>
      <dgm:spPr/>
      <dgm:t>
        <a:bodyPr/>
        <a:lstStyle/>
        <a:p>
          <a:endParaRPr lang="en-US"/>
        </a:p>
      </dgm:t>
    </dgm:pt>
    <dgm:pt modelId="{FEFC6DEB-F22F-4BEE-B727-DA4497FCBB9D}">
      <dgm:prSet/>
      <dgm:spPr/>
      <dgm:t>
        <a:bodyPr/>
        <a:lstStyle/>
        <a:p>
          <a:r>
            <a:rPr lang="de-DE"/>
            <a:t>ChatGPT</a:t>
          </a:r>
          <a:endParaRPr lang="en-US"/>
        </a:p>
      </dgm:t>
    </dgm:pt>
    <dgm:pt modelId="{DBE156DB-CB88-493F-83DF-9B82B2134146}" type="parTrans" cxnId="{BA8D5BC5-D4A9-41F3-ACE4-1054CA07C2BB}">
      <dgm:prSet/>
      <dgm:spPr/>
      <dgm:t>
        <a:bodyPr/>
        <a:lstStyle/>
        <a:p>
          <a:endParaRPr lang="en-US"/>
        </a:p>
      </dgm:t>
    </dgm:pt>
    <dgm:pt modelId="{A00D56D0-C18D-417B-9CB7-FEC6014D6755}" type="sibTrans" cxnId="{BA8D5BC5-D4A9-41F3-ACE4-1054CA07C2BB}">
      <dgm:prSet/>
      <dgm:spPr/>
      <dgm:t>
        <a:bodyPr/>
        <a:lstStyle/>
        <a:p>
          <a:endParaRPr lang="en-US"/>
        </a:p>
      </dgm:t>
    </dgm:pt>
    <dgm:pt modelId="{B7C183DD-4C1D-F74B-99C7-2C31316A4E21}" type="pres">
      <dgm:prSet presAssocID="{DDF5998E-F8DA-4F49-A05E-438DF27B0047}" presName="linear" presStyleCnt="0">
        <dgm:presLayoutVars>
          <dgm:animLvl val="lvl"/>
          <dgm:resizeHandles val="exact"/>
        </dgm:presLayoutVars>
      </dgm:prSet>
      <dgm:spPr/>
    </dgm:pt>
    <dgm:pt modelId="{EAF79AB1-1D2B-C94F-AD16-F20588A71407}" type="pres">
      <dgm:prSet presAssocID="{7E100E5D-9388-4A23-81EE-C051EC2597F1}" presName="parentText" presStyleLbl="node1" presStyleIdx="0" presStyleCnt="6">
        <dgm:presLayoutVars>
          <dgm:chMax val="0"/>
          <dgm:bulletEnabled val="1"/>
        </dgm:presLayoutVars>
      </dgm:prSet>
      <dgm:spPr/>
    </dgm:pt>
    <dgm:pt modelId="{84F808D7-F611-0744-9809-797843AFBA88}" type="pres">
      <dgm:prSet presAssocID="{13492D26-A71D-4F5F-BAFF-CC55B5144437}" presName="spacer" presStyleCnt="0"/>
      <dgm:spPr/>
    </dgm:pt>
    <dgm:pt modelId="{CF982CED-2760-F34C-97AC-92BCCB3CC89E}" type="pres">
      <dgm:prSet presAssocID="{E638E572-E199-450E-8CB3-9CA5B6E17C11}" presName="parentText" presStyleLbl="node1" presStyleIdx="1" presStyleCnt="6">
        <dgm:presLayoutVars>
          <dgm:chMax val="0"/>
          <dgm:bulletEnabled val="1"/>
        </dgm:presLayoutVars>
      </dgm:prSet>
      <dgm:spPr/>
    </dgm:pt>
    <dgm:pt modelId="{397E2BF3-BA59-B949-B56E-9D2982615C7B}" type="pres">
      <dgm:prSet presAssocID="{FB9BDCE8-6B26-4954-9E62-2597629418E3}" presName="spacer" presStyleCnt="0"/>
      <dgm:spPr/>
    </dgm:pt>
    <dgm:pt modelId="{34454E1E-AFC9-904A-A45C-BE61FE31912C}" type="pres">
      <dgm:prSet presAssocID="{6763F672-44E7-432C-BFC2-2EF6EBA269B5}" presName="parentText" presStyleLbl="node1" presStyleIdx="2" presStyleCnt="6">
        <dgm:presLayoutVars>
          <dgm:chMax val="0"/>
          <dgm:bulletEnabled val="1"/>
        </dgm:presLayoutVars>
      </dgm:prSet>
      <dgm:spPr/>
    </dgm:pt>
    <dgm:pt modelId="{4D01A4C2-EDCA-DC4B-B043-F01F04BC487F}" type="pres">
      <dgm:prSet presAssocID="{7A4F28FD-B13F-4345-9D83-8241E3238282}" presName="spacer" presStyleCnt="0"/>
      <dgm:spPr/>
    </dgm:pt>
    <dgm:pt modelId="{85E87815-57F8-D446-92C9-9F8C13A4C120}" type="pres">
      <dgm:prSet presAssocID="{DCE8963B-A2B5-4207-BCCF-E62E4D641AC9}" presName="parentText" presStyleLbl="node1" presStyleIdx="3" presStyleCnt="6">
        <dgm:presLayoutVars>
          <dgm:chMax val="0"/>
          <dgm:bulletEnabled val="1"/>
        </dgm:presLayoutVars>
      </dgm:prSet>
      <dgm:spPr/>
    </dgm:pt>
    <dgm:pt modelId="{F0954D9C-9611-7F41-B401-290BD3BA837C}" type="pres">
      <dgm:prSet presAssocID="{FD8F4BC7-0A02-4572-89E8-16DFACF15E01}" presName="spacer" presStyleCnt="0"/>
      <dgm:spPr/>
    </dgm:pt>
    <dgm:pt modelId="{A16A517E-7458-DC42-BD88-466F183F36B5}" type="pres">
      <dgm:prSet presAssocID="{8977C0B3-64FE-4E96-A9EB-BA2C2A71C514}" presName="parentText" presStyleLbl="node1" presStyleIdx="4" presStyleCnt="6">
        <dgm:presLayoutVars>
          <dgm:chMax val="0"/>
          <dgm:bulletEnabled val="1"/>
        </dgm:presLayoutVars>
      </dgm:prSet>
      <dgm:spPr/>
    </dgm:pt>
    <dgm:pt modelId="{299AB9D5-2999-ED42-805A-8733810D8FAD}" type="pres">
      <dgm:prSet presAssocID="{FA6FA2D5-91E9-49F0-AFE5-03DD1978C737}" presName="spacer" presStyleCnt="0"/>
      <dgm:spPr/>
    </dgm:pt>
    <dgm:pt modelId="{5EBE5316-BEAF-AD4C-8926-BE15F8C1CEF9}" type="pres">
      <dgm:prSet presAssocID="{FEFC6DEB-F22F-4BEE-B727-DA4497FCBB9D}" presName="parentText" presStyleLbl="node1" presStyleIdx="5" presStyleCnt="6">
        <dgm:presLayoutVars>
          <dgm:chMax val="0"/>
          <dgm:bulletEnabled val="1"/>
        </dgm:presLayoutVars>
      </dgm:prSet>
      <dgm:spPr/>
    </dgm:pt>
  </dgm:ptLst>
  <dgm:cxnLst>
    <dgm:cxn modelId="{566EC818-2ED5-47AB-87CF-D7FB69EC0CD8}" srcId="{DDF5998E-F8DA-4F49-A05E-438DF27B0047}" destId="{E638E572-E199-450E-8CB3-9CA5B6E17C11}" srcOrd="1" destOrd="0" parTransId="{8C5DD868-B2B0-4D7A-A5CB-D191EA9C23A5}" sibTransId="{FB9BDCE8-6B26-4954-9E62-2597629418E3}"/>
    <dgm:cxn modelId="{741AD61E-5E29-4DD1-91A9-EACE705F8788}" srcId="{DDF5998E-F8DA-4F49-A05E-438DF27B0047}" destId="{6763F672-44E7-432C-BFC2-2EF6EBA269B5}" srcOrd="2" destOrd="0" parTransId="{9630773D-37B7-4B5B-93FC-69938A51C2EE}" sibTransId="{7A4F28FD-B13F-4345-9D83-8241E3238282}"/>
    <dgm:cxn modelId="{D8804D24-0922-2B47-956C-118A07F8DDE0}" type="presOf" srcId="{6763F672-44E7-432C-BFC2-2EF6EBA269B5}" destId="{34454E1E-AFC9-904A-A45C-BE61FE31912C}" srcOrd="0" destOrd="0" presId="urn:microsoft.com/office/officeart/2005/8/layout/vList2"/>
    <dgm:cxn modelId="{D5360134-1FEC-6A43-ADF1-6568A11BA0A9}" type="presOf" srcId="{FEFC6DEB-F22F-4BEE-B727-DA4497FCBB9D}" destId="{5EBE5316-BEAF-AD4C-8926-BE15F8C1CEF9}" srcOrd="0" destOrd="0" presId="urn:microsoft.com/office/officeart/2005/8/layout/vList2"/>
    <dgm:cxn modelId="{8E3C6F4B-DD81-430A-A32E-5A4409AB5880}" srcId="{DDF5998E-F8DA-4F49-A05E-438DF27B0047}" destId="{DCE8963B-A2B5-4207-BCCF-E62E4D641AC9}" srcOrd="3" destOrd="0" parTransId="{30736E93-2B98-4EA6-AAAE-17F77B1459CD}" sibTransId="{FD8F4BC7-0A02-4572-89E8-16DFACF15E01}"/>
    <dgm:cxn modelId="{C05DA14B-6DCB-CE43-8FA5-B70721280ADD}" type="presOf" srcId="{8977C0B3-64FE-4E96-A9EB-BA2C2A71C514}" destId="{A16A517E-7458-DC42-BD88-466F183F36B5}" srcOrd="0" destOrd="0" presId="urn:microsoft.com/office/officeart/2005/8/layout/vList2"/>
    <dgm:cxn modelId="{FDAF5D72-ED12-A44A-AD02-82A09DF95ED2}" type="presOf" srcId="{DCE8963B-A2B5-4207-BCCF-E62E4D641AC9}" destId="{85E87815-57F8-D446-92C9-9F8C13A4C120}" srcOrd="0" destOrd="0" presId="urn:microsoft.com/office/officeart/2005/8/layout/vList2"/>
    <dgm:cxn modelId="{EADC678C-FBF6-8B47-8151-55E538287C7F}" type="presOf" srcId="{E638E572-E199-450E-8CB3-9CA5B6E17C11}" destId="{CF982CED-2760-F34C-97AC-92BCCB3CC89E}" srcOrd="0" destOrd="0" presId="urn:microsoft.com/office/officeart/2005/8/layout/vList2"/>
    <dgm:cxn modelId="{B86DC69A-B16D-C849-9ACF-16D075F10210}" type="presOf" srcId="{DDF5998E-F8DA-4F49-A05E-438DF27B0047}" destId="{B7C183DD-4C1D-F74B-99C7-2C31316A4E21}" srcOrd="0" destOrd="0" presId="urn:microsoft.com/office/officeart/2005/8/layout/vList2"/>
    <dgm:cxn modelId="{02870BA6-0B4E-7041-9F9C-11DF7AFC01CE}" type="presOf" srcId="{7E100E5D-9388-4A23-81EE-C051EC2597F1}" destId="{EAF79AB1-1D2B-C94F-AD16-F20588A71407}" srcOrd="0" destOrd="0" presId="urn:microsoft.com/office/officeart/2005/8/layout/vList2"/>
    <dgm:cxn modelId="{BA8D5BC5-D4A9-41F3-ACE4-1054CA07C2BB}" srcId="{DDF5998E-F8DA-4F49-A05E-438DF27B0047}" destId="{FEFC6DEB-F22F-4BEE-B727-DA4497FCBB9D}" srcOrd="5" destOrd="0" parTransId="{DBE156DB-CB88-493F-83DF-9B82B2134146}" sibTransId="{A00D56D0-C18D-417B-9CB7-FEC6014D6755}"/>
    <dgm:cxn modelId="{FC779AD7-8D9E-4280-91E4-43DB4D12BD1F}" srcId="{DDF5998E-F8DA-4F49-A05E-438DF27B0047}" destId="{8977C0B3-64FE-4E96-A9EB-BA2C2A71C514}" srcOrd="4" destOrd="0" parTransId="{E065A2E4-BE5E-49A5-989E-4A0E0E7C25AD}" sibTransId="{FA6FA2D5-91E9-49F0-AFE5-03DD1978C737}"/>
    <dgm:cxn modelId="{58DC12FA-A68F-493A-A902-0E3019F64B3C}" srcId="{DDF5998E-F8DA-4F49-A05E-438DF27B0047}" destId="{7E100E5D-9388-4A23-81EE-C051EC2597F1}" srcOrd="0" destOrd="0" parTransId="{5EE0F973-5886-474F-90D3-890429F8054E}" sibTransId="{13492D26-A71D-4F5F-BAFF-CC55B5144437}"/>
    <dgm:cxn modelId="{015A7AED-59B2-1E41-A9FF-B429144C9D68}" type="presParOf" srcId="{B7C183DD-4C1D-F74B-99C7-2C31316A4E21}" destId="{EAF79AB1-1D2B-C94F-AD16-F20588A71407}" srcOrd="0" destOrd="0" presId="urn:microsoft.com/office/officeart/2005/8/layout/vList2"/>
    <dgm:cxn modelId="{12E7703E-DD62-C744-9AB6-F6D09D8106E0}" type="presParOf" srcId="{B7C183DD-4C1D-F74B-99C7-2C31316A4E21}" destId="{84F808D7-F611-0744-9809-797843AFBA88}" srcOrd="1" destOrd="0" presId="urn:microsoft.com/office/officeart/2005/8/layout/vList2"/>
    <dgm:cxn modelId="{B979484A-FBC6-8441-9B1C-2E37EE081A78}" type="presParOf" srcId="{B7C183DD-4C1D-F74B-99C7-2C31316A4E21}" destId="{CF982CED-2760-F34C-97AC-92BCCB3CC89E}" srcOrd="2" destOrd="0" presId="urn:microsoft.com/office/officeart/2005/8/layout/vList2"/>
    <dgm:cxn modelId="{E36C7556-47E8-3544-AC24-C72BD0A54432}" type="presParOf" srcId="{B7C183DD-4C1D-F74B-99C7-2C31316A4E21}" destId="{397E2BF3-BA59-B949-B56E-9D2982615C7B}" srcOrd="3" destOrd="0" presId="urn:microsoft.com/office/officeart/2005/8/layout/vList2"/>
    <dgm:cxn modelId="{A8E30D33-F826-4947-807F-53A424F772B9}" type="presParOf" srcId="{B7C183DD-4C1D-F74B-99C7-2C31316A4E21}" destId="{34454E1E-AFC9-904A-A45C-BE61FE31912C}" srcOrd="4" destOrd="0" presId="urn:microsoft.com/office/officeart/2005/8/layout/vList2"/>
    <dgm:cxn modelId="{66922479-8EAB-3A48-A639-20C3E25C5094}" type="presParOf" srcId="{B7C183DD-4C1D-F74B-99C7-2C31316A4E21}" destId="{4D01A4C2-EDCA-DC4B-B043-F01F04BC487F}" srcOrd="5" destOrd="0" presId="urn:microsoft.com/office/officeart/2005/8/layout/vList2"/>
    <dgm:cxn modelId="{F9B8CB6A-A0F8-DD40-8FF8-D16C09242D81}" type="presParOf" srcId="{B7C183DD-4C1D-F74B-99C7-2C31316A4E21}" destId="{85E87815-57F8-D446-92C9-9F8C13A4C120}" srcOrd="6" destOrd="0" presId="urn:microsoft.com/office/officeart/2005/8/layout/vList2"/>
    <dgm:cxn modelId="{5E8A801A-1476-3744-B3D1-2416C9B2A5A0}" type="presParOf" srcId="{B7C183DD-4C1D-F74B-99C7-2C31316A4E21}" destId="{F0954D9C-9611-7F41-B401-290BD3BA837C}" srcOrd="7" destOrd="0" presId="urn:microsoft.com/office/officeart/2005/8/layout/vList2"/>
    <dgm:cxn modelId="{3F82682E-4D0F-664B-BD7D-2E9E94A516EE}" type="presParOf" srcId="{B7C183DD-4C1D-F74B-99C7-2C31316A4E21}" destId="{A16A517E-7458-DC42-BD88-466F183F36B5}" srcOrd="8" destOrd="0" presId="urn:microsoft.com/office/officeart/2005/8/layout/vList2"/>
    <dgm:cxn modelId="{8A79157F-37AA-CF42-95CB-C49864F7DB95}" type="presParOf" srcId="{B7C183DD-4C1D-F74B-99C7-2C31316A4E21}" destId="{299AB9D5-2999-ED42-805A-8733810D8FAD}" srcOrd="9" destOrd="0" presId="urn:microsoft.com/office/officeart/2005/8/layout/vList2"/>
    <dgm:cxn modelId="{2552E552-AEFA-6D46-9A5A-D07402740700}" type="presParOf" srcId="{B7C183DD-4C1D-F74B-99C7-2C31316A4E21}" destId="{5EBE5316-BEAF-AD4C-8926-BE15F8C1CEF9}"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752254B-6657-45BC-9330-F71AD735613A}"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0AFFBD89-B1BC-4A0D-990D-4C93A94A147B}">
      <dgm:prSet/>
      <dgm:spPr/>
      <dgm:t>
        <a:bodyPr/>
        <a:lstStyle/>
        <a:p>
          <a:pPr>
            <a:lnSpc>
              <a:spcPct val="100000"/>
            </a:lnSpc>
          </a:pPr>
          <a:r>
            <a:rPr lang="en-US"/>
            <a:t>Individualismus: Fokus auf persönliche Interessen statt kollektives Wohl.</a:t>
          </a:r>
        </a:p>
      </dgm:t>
    </dgm:pt>
    <dgm:pt modelId="{7F8E628E-379A-4AEE-B791-F8FBF5CA6688}" type="parTrans" cxnId="{B4DD5217-D520-47F2-AF3A-1EDA4345EDD3}">
      <dgm:prSet/>
      <dgm:spPr/>
      <dgm:t>
        <a:bodyPr/>
        <a:lstStyle/>
        <a:p>
          <a:endParaRPr lang="en-US"/>
        </a:p>
      </dgm:t>
    </dgm:pt>
    <dgm:pt modelId="{225089CD-C889-42FE-AA75-A43306BA5E75}" type="sibTrans" cxnId="{B4DD5217-D520-47F2-AF3A-1EDA4345EDD3}">
      <dgm:prSet/>
      <dgm:spPr/>
      <dgm:t>
        <a:bodyPr/>
        <a:lstStyle/>
        <a:p>
          <a:endParaRPr lang="en-US"/>
        </a:p>
      </dgm:t>
    </dgm:pt>
    <dgm:pt modelId="{28F3BFA4-CC23-41BA-8D78-56481ACFF51F}">
      <dgm:prSet/>
      <dgm:spPr/>
      <dgm:t>
        <a:bodyPr/>
        <a:lstStyle/>
        <a:p>
          <a:pPr>
            <a:lnSpc>
              <a:spcPct val="100000"/>
            </a:lnSpc>
          </a:pPr>
          <a:r>
            <a:rPr lang="en-US"/>
            <a:t>Profitmaximierung: Finanzielle Gewinne stehen im Vordergrund.</a:t>
          </a:r>
        </a:p>
      </dgm:t>
    </dgm:pt>
    <dgm:pt modelId="{CF225811-F491-4A16-8E56-637D2BBD9E0B}" type="parTrans" cxnId="{E784C3E6-02A4-444B-A8AA-1C73E9F6A06E}">
      <dgm:prSet/>
      <dgm:spPr/>
      <dgm:t>
        <a:bodyPr/>
        <a:lstStyle/>
        <a:p>
          <a:endParaRPr lang="en-US"/>
        </a:p>
      </dgm:t>
    </dgm:pt>
    <dgm:pt modelId="{C058956D-78A7-4210-9955-EC5038F392A8}" type="sibTrans" cxnId="{E784C3E6-02A4-444B-A8AA-1C73E9F6A06E}">
      <dgm:prSet/>
      <dgm:spPr/>
      <dgm:t>
        <a:bodyPr/>
        <a:lstStyle/>
        <a:p>
          <a:endParaRPr lang="en-US"/>
        </a:p>
      </dgm:t>
    </dgm:pt>
    <dgm:pt modelId="{74BFAE17-DD9C-45B6-9D41-2E9542DF9B64}">
      <dgm:prSet/>
      <dgm:spPr/>
      <dgm:t>
        <a:bodyPr/>
        <a:lstStyle/>
        <a:p>
          <a:pPr>
            <a:lnSpc>
              <a:spcPct val="100000"/>
            </a:lnSpc>
          </a:pPr>
          <a:r>
            <a:rPr lang="en-US"/>
            <a:t>Lobbyismus: Vertretung spezifischer Interessen statt der gesamten Gesellschaft.</a:t>
          </a:r>
        </a:p>
      </dgm:t>
    </dgm:pt>
    <dgm:pt modelId="{E0C8171D-90EC-4C46-B3AE-D25470C94654}" type="parTrans" cxnId="{7AF94EAF-C20B-4E9A-BA55-5589BD60993C}">
      <dgm:prSet/>
      <dgm:spPr/>
      <dgm:t>
        <a:bodyPr/>
        <a:lstStyle/>
        <a:p>
          <a:endParaRPr lang="en-US"/>
        </a:p>
      </dgm:t>
    </dgm:pt>
    <dgm:pt modelId="{8C56DAB2-BE0F-4654-BBE6-2A326196CB82}" type="sibTrans" cxnId="{7AF94EAF-C20B-4E9A-BA55-5589BD60993C}">
      <dgm:prSet/>
      <dgm:spPr/>
      <dgm:t>
        <a:bodyPr/>
        <a:lstStyle/>
        <a:p>
          <a:endParaRPr lang="en-US"/>
        </a:p>
      </dgm:t>
    </dgm:pt>
    <dgm:pt modelId="{D9BB7FAA-806C-4CEB-9D09-51B9DC38B181}">
      <dgm:prSet/>
      <dgm:spPr/>
      <dgm:t>
        <a:bodyPr/>
        <a:lstStyle/>
        <a:p>
          <a:pPr>
            <a:lnSpc>
              <a:spcPct val="100000"/>
            </a:lnSpc>
          </a:pPr>
          <a:r>
            <a:rPr lang="en-US"/>
            <a:t>Kurzfristige Gewinnorientierung: Fehlender Fokus auf nachhaltige Vorteile.</a:t>
          </a:r>
        </a:p>
      </dgm:t>
    </dgm:pt>
    <dgm:pt modelId="{7C0E1EA6-9477-4DD0-918A-DFFB0F292EF2}" type="parTrans" cxnId="{F51708E6-998C-4292-A0FD-1999F3130E49}">
      <dgm:prSet/>
      <dgm:spPr/>
      <dgm:t>
        <a:bodyPr/>
        <a:lstStyle/>
        <a:p>
          <a:endParaRPr lang="en-US"/>
        </a:p>
      </dgm:t>
    </dgm:pt>
    <dgm:pt modelId="{A46EB6F7-DD62-4E4F-8797-2EF138A726DF}" type="sibTrans" cxnId="{F51708E6-998C-4292-A0FD-1999F3130E49}">
      <dgm:prSet/>
      <dgm:spPr/>
      <dgm:t>
        <a:bodyPr/>
        <a:lstStyle/>
        <a:p>
          <a:endParaRPr lang="en-US"/>
        </a:p>
      </dgm:t>
    </dgm:pt>
    <dgm:pt modelId="{A7213E13-C2E1-4EF1-B9E6-6FE1F4ED2988}" type="pres">
      <dgm:prSet presAssocID="{2752254B-6657-45BC-9330-F71AD735613A}" presName="root" presStyleCnt="0">
        <dgm:presLayoutVars>
          <dgm:dir/>
          <dgm:resizeHandles val="exact"/>
        </dgm:presLayoutVars>
      </dgm:prSet>
      <dgm:spPr/>
    </dgm:pt>
    <dgm:pt modelId="{65233057-933D-4455-B78F-AADC6FA4DE90}" type="pres">
      <dgm:prSet presAssocID="{0AFFBD89-B1BC-4A0D-990D-4C93A94A147B}" presName="compNode" presStyleCnt="0"/>
      <dgm:spPr/>
    </dgm:pt>
    <dgm:pt modelId="{65305F97-826C-4450-BFF9-6C4F89D9435A}" type="pres">
      <dgm:prSet presAssocID="{0AFFBD89-B1BC-4A0D-990D-4C93A94A147B}" presName="bgRect" presStyleLbl="bgShp" presStyleIdx="0" presStyleCnt="4"/>
      <dgm:spPr/>
    </dgm:pt>
    <dgm:pt modelId="{A9E1C665-F9FC-4501-830C-5F801D4C32FA}" type="pres">
      <dgm:prSet presAssocID="{0AFFBD89-B1BC-4A0D-990D-4C93A94A147B}"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d with Gears"/>
        </a:ext>
      </dgm:extLst>
    </dgm:pt>
    <dgm:pt modelId="{976D1A00-C9F9-4668-8CF7-408648EC2536}" type="pres">
      <dgm:prSet presAssocID="{0AFFBD89-B1BC-4A0D-990D-4C93A94A147B}" presName="spaceRect" presStyleCnt="0"/>
      <dgm:spPr/>
    </dgm:pt>
    <dgm:pt modelId="{8048383B-A5EF-4C64-AE75-EF50A16D63DC}" type="pres">
      <dgm:prSet presAssocID="{0AFFBD89-B1BC-4A0D-990D-4C93A94A147B}" presName="parTx" presStyleLbl="revTx" presStyleIdx="0" presStyleCnt="4">
        <dgm:presLayoutVars>
          <dgm:chMax val="0"/>
          <dgm:chPref val="0"/>
        </dgm:presLayoutVars>
      </dgm:prSet>
      <dgm:spPr/>
    </dgm:pt>
    <dgm:pt modelId="{3C195A7F-B79E-4593-80C3-8F0A2C1DB57A}" type="pres">
      <dgm:prSet presAssocID="{225089CD-C889-42FE-AA75-A43306BA5E75}" presName="sibTrans" presStyleCnt="0"/>
      <dgm:spPr/>
    </dgm:pt>
    <dgm:pt modelId="{77293000-DB78-445D-B9D6-6369717F61A9}" type="pres">
      <dgm:prSet presAssocID="{28F3BFA4-CC23-41BA-8D78-56481ACFF51F}" presName="compNode" presStyleCnt="0"/>
      <dgm:spPr/>
    </dgm:pt>
    <dgm:pt modelId="{58D0EDB9-DCFB-412E-8921-EF998FE95D00}" type="pres">
      <dgm:prSet presAssocID="{28F3BFA4-CC23-41BA-8D78-56481ACFF51F}" presName="bgRect" presStyleLbl="bgShp" presStyleIdx="1" presStyleCnt="4"/>
      <dgm:spPr/>
    </dgm:pt>
    <dgm:pt modelId="{91AB3098-1483-43DC-8F56-7DA2CD34BE76}" type="pres">
      <dgm:prSet presAssocID="{28F3BFA4-CC23-41BA-8D78-56481ACFF51F}"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Kiosk"/>
        </a:ext>
      </dgm:extLst>
    </dgm:pt>
    <dgm:pt modelId="{BBE2FDF1-8A47-490C-A1C0-D11AF602E32D}" type="pres">
      <dgm:prSet presAssocID="{28F3BFA4-CC23-41BA-8D78-56481ACFF51F}" presName="spaceRect" presStyleCnt="0"/>
      <dgm:spPr/>
    </dgm:pt>
    <dgm:pt modelId="{03759D98-5965-4900-AEA4-A13B627CEFD5}" type="pres">
      <dgm:prSet presAssocID="{28F3BFA4-CC23-41BA-8D78-56481ACFF51F}" presName="parTx" presStyleLbl="revTx" presStyleIdx="1" presStyleCnt="4">
        <dgm:presLayoutVars>
          <dgm:chMax val="0"/>
          <dgm:chPref val="0"/>
        </dgm:presLayoutVars>
      </dgm:prSet>
      <dgm:spPr/>
    </dgm:pt>
    <dgm:pt modelId="{35678243-FCB1-4F8D-9C2C-6C1066BA4C13}" type="pres">
      <dgm:prSet presAssocID="{C058956D-78A7-4210-9955-EC5038F392A8}" presName="sibTrans" presStyleCnt="0"/>
      <dgm:spPr/>
    </dgm:pt>
    <dgm:pt modelId="{E12C6EE5-9DE9-4B30-A698-D9344073C25E}" type="pres">
      <dgm:prSet presAssocID="{74BFAE17-DD9C-45B6-9D41-2E9542DF9B64}" presName="compNode" presStyleCnt="0"/>
      <dgm:spPr/>
    </dgm:pt>
    <dgm:pt modelId="{D8ABAC78-A5D9-4128-B393-C7B73E67FBCE}" type="pres">
      <dgm:prSet presAssocID="{74BFAE17-DD9C-45B6-9D41-2E9542DF9B64}" presName="bgRect" presStyleLbl="bgShp" presStyleIdx="2" presStyleCnt="4"/>
      <dgm:spPr/>
    </dgm:pt>
    <dgm:pt modelId="{6072A20D-9D51-47EE-893A-82A075F2C228}" type="pres">
      <dgm:prSet presAssocID="{74BFAE17-DD9C-45B6-9D41-2E9542DF9B64}"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Richter"/>
        </a:ext>
      </dgm:extLst>
    </dgm:pt>
    <dgm:pt modelId="{088A0D93-2271-40C5-AE1B-1FD45055A6E2}" type="pres">
      <dgm:prSet presAssocID="{74BFAE17-DD9C-45B6-9D41-2E9542DF9B64}" presName="spaceRect" presStyleCnt="0"/>
      <dgm:spPr/>
    </dgm:pt>
    <dgm:pt modelId="{462F40ED-4C4F-4FC5-AFF4-3898631951A9}" type="pres">
      <dgm:prSet presAssocID="{74BFAE17-DD9C-45B6-9D41-2E9542DF9B64}" presName="parTx" presStyleLbl="revTx" presStyleIdx="2" presStyleCnt="4">
        <dgm:presLayoutVars>
          <dgm:chMax val="0"/>
          <dgm:chPref val="0"/>
        </dgm:presLayoutVars>
      </dgm:prSet>
      <dgm:spPr/>
    </dgm:pt>
    <dgm:pt modelId="{9FB4A585-4732-44F3-AC86-83488AADFD19}" type="pres">
      <dgm:prSet presAssocID="{8C56DAB2-BE0F-4654-BBE6-2A326196CB82}" presName="sibTrans" presStyleCnt="0"/>
      <dgm:spPr/>
    </dgm:pt>
    <dgm:pt modelId="{05063865-F518-4AFA-9C42-16005F2C16A6}" type="pres">
      <dgm:prSet presAssocID="{D9BB7FAA-806C-4CEB-9D09-51B9DC38B181}" presName="compNode" presStyleCnt="0"/>
      <dgm:spPr/>
    </dgm:pt>
    <dgm:pt modelId="{6C699116-53A0-4080-BF5C-33B6A7842285}" type="pres">
      <dgm:prSet presAssocID="{D9BB7FAA-806C-4CEB-9D09-51B9DC38B181}" presName="bgRect" presStyleLbl="bgShp" presStyleIdx="3" presStyleCnt="4"/>
      <dgm:spPr/>
    </dgm:pt>
    <dgm:pt modelId="{EDA28F6B-E057-461E-9052-6594891A5D20}" type="pres">
      <dgm:prSet presAssocID="{D9BB7FAA-806C-4CEB-9D09-51B9DC38B181}"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Recycle Sign"/>
        </a:ext>
      </dgm:extLst>
    </dgm:pt>
    <dgm:pt modelId="{7907C135-0A10-4786-A488-1E55C75B4A00}" type="pres">
      <dgm:prSet presAssocID="{D9BB7FAA-806C-4CEB-9D09-51B9DC38B181}" presName="spaceRect" presStyleCnt="0"/>
      <dgm:spPr/>
    </dgm:pt>
    <dgm:pt modelId="{F2911409-8D14-42C1-B8C3-90EBBC38CBE7}" type="pres">
      <dgm:prSet presAssocID="{D9BB7FAA-806C-4CEB-9D09-51B9DC38B181}" presName="parTx" presStyleLbl="revTx" presStyleIdx="3" presStyleCnt="4">
        <dgm:presLayoutVars>
          <dgm:chMax val="0"/>
          <dgm:chPref val="0"/>
        </dgm:presLayoutVars>
      </dgm:prSet>
      <dgm:spPr/>
    </dgm:pt>
  </dgm:ptLst>
  <dgm:cxnLst>
    <dgm:cxn modelId="{B4DD5217-D520-47F2-AF3A-1EDA4345EDD3}" srcId="{2752254B-6657-45BC-9330-F71AD735613A}" destId="{0AFFBD89-B1BC-4A0D-990D-4C93A94A147B}" srcOrd="0" destOrd="0" parTransId="{7F8E628E-379A-4AEE-B791-F8FBF5CA6688}" sibTransId="{225089CD-C889-42FE-AA75-A43306BA5E75}"/>
    <dgm:cxn modelId="{3F155749-13C6-C449-A804-1C7DB3C37A8B}" type="presOf" srcId="{28F3BFA4-CC23-41BA-8D78-56481ACFF51F}" destId="{03759D98-5965-4900-AEA4-A13B627CEFD5}" srcOrd="0" destOrd="0" presId="urn:microsoft.com/office/officeart/2018/2/layout/IconVerticalSolidList"/>
    <dgm:cxn modelId="{9C68BC68-CCF7-F741-9BD2-DD961C040111}" type="presOf" srcId="{D9BB7FAA-806C-4CEB-9D09-51B9DC38B181}" destId="{F2911409-8D14-42C1-B8C3-90EBBC38CBE7}" srcOrd="0" destOrd="0" presId="urn:microsoft.com/office/officeart/2018/2/layout/IconVerticalSolidList"/>
    <dgm:cxn modelId="{C5248480-5D41-894C-8330-D65CC4BFD7E7}" type="presOf" srcId="{2752254B-6657-45BC-9330-F71AD735613A}" destId="{A7213E13-C2E1-4EF1-B9E6-6FE1F4ED2988}" srcOrd="0" destOrd="0" presId="urn:microsoft.com/office/officeart/2018/2/layout/IconVerticalSolidList"/>
    <dgm:cxn modelId="{E4D34796-791F-9E4C-B3FA-6BDE0CC4DA7B}" type="presOf" srcId="{0AFFBD89-B1BC-4A0D-990D-4C93A94A147B}" destId="{8048383B-A5EF-4C64-AE75-EF50A16D63DC}" srcOrd="0" destOrd="0" presId="urn:microsoft.com/office/officeart/2018/2/layout/IconVerticalSolidList"/>
    <dgm:cxn modelId="{7AF94EAF-C20B-4E9A-BA55-5589BD60993C}" srcId="{2752254B-6657-45BC-9330-F71AD735613A}" destId="{74BFAE17-DD9C-45B6-9D41-2E9542DF9B64}" srcOrd="2" destOrd="0" parTransId="{E0C8171D-90EC-4C46-B3AE-D25470C94654}" sibTransId="{8C56DAB2-BE0F-4654-BBE6-2A326196CB82}"/>
    <dgm:cxn modelId="{1682BCCB-4C6D-6B4D-8EA4-94E058087ECE}" type="presOf" srcId="{74BFAE17-DD9C-45B6-9D41-2E9542DF9B64}" destId="{462F40ED-4C4F-4FC5-AFF4-3898631951A9}" srcOrd="0" destOrd="0" presId="urn:microsoft.com/office/officeart/2018/2/layout/IconVerticalSolidList"/>
    <dgm:cxn modelId="{F51708E6-998C-4292-A0FD-1999F3130E49}" srcId="{2752254B-6657-45BC-9330-F71AD735613A}" destId="{D9BB7FAA-806C-4CEB-9D09-51B9DC38B181}" srcOrd="3" destOrd="0" parTransId="{7C0E1EA6-9477-4DD0-918A-DFFB0F292EF2}" sibTransId="{A46EB6F7-DD62-4E4F-8797-2EF138A726DF}"/>
    <dgm:cxn modelId="{E784C3E6-02A4-444B-A8AA-1C73E9F6A06E}" srcId="{2752254B-6657-45BC-9330-F71AD735613A}" destId="{28F3BFA4-CC23-41BA-8D78-56481ACFF51F}" srcOrd="1" destOrd="0" parTransId="{CF225811-F491-4A16-8E56-637D2BBD9E0B}" sibTransId="{C058956D-78A7-4210-9955-EC5038F392A8}"/>
    <dgm:cxn modelId="{48B98F8E-6777-2345-8051-FAFCB46F0B16}" type="presParOf" srcId="{A7213E13-C2E1-4EF1-B9E6-6FE1F4ED2988}" destId="{65233057-933D-4455-B78F-AADC6FA4DE90}" srcOrd="0" destOrd="0" presId="urn:microsoft.com/office/officeart/2018/2/layout/IconVerticalSolidList"/>
    <dgm:cxn modelId="{8F0610E9-B8E9-2D46-9122-BAFAC3281E61}" type="presParOf" srcId="{65233057-933D-4455-B78F-AADC6FA4DE90}" destId="{65305F97-826C-4450-BFF9-6C4F89D9435A}" srcOrd="0" destOrd="0" presId="urn:microsoft.com/office/officeart/2018/2/layout/IconVerticalSolidList"/>
    <dgm:cxn modelId="{F3DD543D-02C8-7940-8ECC-0955C68F4B88}" type="presParOf" srcId="{65233057-933D-4455-B78F-AADC6FA4DE90}" destId="{A9E1C665-F9FC-4501-830C-5F801D4C32FA}" srcOrd="1" destOrd="0" presId="urn:microsoft.com/office/officeart/2018/2/layout/IconVerticalSolidList"/>
    <dgm:cxn modelId="{EA604317-3BC7-FC4D-9EA7-43619BC91588}" type="presParOf" srcId="{65233057-933D-4455-B78F-AADC6FA4DE90}" destId="{976D1A00-C9F9-4668-8CF7-408648EC2536}" srcOrd="2" destOrd="0" presId="urn:microsoft.com/office/officeart/2018/2/layout/IconVerticalSolidList"/>
    <dgm:cxn modelId="{34A18BDD-3BFF-FA43-B97A-3722EF7BFF9E}" type="presParOf" srcId="{65233057-933D-4455-B78F-AADC6FA4DE90}" destId="{8048383B-A5EF-4C64-AE75-EF50A16D63DC}" srcOrd="3" destOrd="0" presId="urn:microsoft.com/office/officeart/2018/2/layout/IconVerticalSolidList"/>
    <dgm:cxn modelId="{9ECD2093-97F0-0A4A-A864-9EA753D3340F}" type="presParOf" srcId="{A7213E13-C2E1-4EF1-B9E6-6FE1F4ED2988}" destId="{3C195A7F-B79E-4593-80C3-8F0A2C1DB57A}" srcOrd="1" destOrd="0" presId="urn:microsoft.com/office/officeart/2018/2/layout/IconVerticalSolidList"/>
    <dgm:cxn modelId="{B169D9A9-BCB1-0E49-B4BD-5141BD6AC21B}" type="presParOf" srcId="{A7213E13-C2E1-4EF1-B9E6-6FE1F4ED2988}" destId="{77293000-DB78-445D-B9D6-6369717F61A9}" srcOrd="2" destOrd="0" presId="urn:microsoft.com/office/officeart/2018/2/layout/IconVerticalSolidList"/>
    <dgm:cxn modelId="{D474A05B-C16D-B149-B06A-97BE268B2F23}" type="presParOf" srcId="{77293000-DB78-445D-B9D6-6369717F61A9}" destId="{58D0EDB9-DCFB-412E-8921-EF998FE95D00}" srcOrd="0" destOrd="0" presId="urn:microsoft.com/office/officeart/2018/2/layout/IconVerticalSolidList"/>
    <dgm:cxn modelId="{609BCAEC-FD6B-F74E-AA16-E4798D4E9649}" type="presParOf" srcId="{77293000-DB78-445D-B9D6-6369717F61A9}" destId="{91AB3098-1483-43DC-8F56-7DA2CD34BE76}" srcOrd="1" destOrd="0" presId="urn:microsoft.com/office/officeart/2018/2/layout/IconVerticalSolidList"/>
    <dgm:cxn modelId="{1B543C49-E4D4-B44C-80D7-72255181292D}" type="presParOf" srcId="{77293000-DB78-445D-B9D6-6369717F61A9}" destId="{BBE2FDF1-8A47-490C-A1C0-D11AF602E32D}" srcOrd="2" destOrd="0" presId="urn:microsoft.com/office/officeart/2018/2/layout/IconVerticalSolidList"/>
    <dgm:cxn modelId="{87677AEC-EE0A-8C49-A5D0-938B40CF25E7}" type="presParOf" srcId="{77293000-DB78-445D-B9D6-6369717F61A9}" destId="{03759D98-5965-4900-AEA4-A13B627CEFD5}" srcOrd="3" destOrd="0" presId="urn:microsoft.com/office/officeart/2018/2/layout/IconVerticalSolidList"/>
    <dgm:cxn modelId="{8C26951C-1790-9C4A-93EE-7CC220AAE384}" type="presParOf" srcId="{A7213E13-C2E1-4EF1-B9E6-6FE1F4ED2988}" destId="{35678243-FCB1-4F8D-9C2C-6C1066BA4C13}" srcOrd="3" destOrd="0" presId="urn:microsoft.com/office/officeart/2018/2/layout/IconVerticalSolidList"/>
    <dgm:cxn modelId="{4F58FEAF-654A-774B-9BA4-F3428220F9B7}" type="presParOf" srcId="{A7213E13-C2E1-4EF1-B9E6-6FE1F4ED2988}" destId="{E12C6EE5-9DE9-4B30-A698-D9344073C25E}" srcOrd="4" destOrd="0" presId="urn:microsoft.com/office/officeart/2018/2/layout/IconVerticalSolidList"/>
    <dgm:cxn modelId="{2740356F-55A5-4640-BADB-EF364F1FA856}" type="presParOf" srcId="{E12C6EE5-9DE9-4B30-A698-D9344073C25E}" destId="{D8ABAC78-A5D9-4128-B393-C7B73E67FBCE}" srcOrd="0" destOrd="0" presId="urn:microsoft.com/office/officeart/2018/2/layout/IconVerticalSolidList"/>
    <dgm:cxn modelId="{438DCF50-2698-EC4F-A478-CFA12F725885}" type="presParOf" srcId="{E12C6EE5-9DE9-4B30-A698-D9344073C25E}" destId="{6072A20D-9D51-47EE-893A-82A075F2C228}" srcOrd="1" destOrd="0" presId="urn:microsoft.com/office/officeart/2018/2/layout/IconVerticalSolidList"/>
    <dgm:cxn modelId="{23C1781E-CE55-3040-BEEA-17B8B8858527}" type="presParOf" srcId="{E12C6EE5-9DE9-4B30-A698-D9344073C25E}" destId="{088A0D93-2271-40C5-AE1B-1FD45055A6E2}" srcOrd="2" destOrd="0" presId="urn:microsoft.com/office/officeart/2018/2/layout/IconVerticalSolidList"/>
    <dgm:cxn modelId="{97C58372-D684-EE4E-891C-8048B37D1E2D}" type="presParOf" srcId="{E12C6EE5-9DE9-4B30-A698-D9344073C25E}" destId="{462F40ED-4C4F-4FC5-AFF4-3898631951A9}" srcOrd="3" destOrd="0" presId="urn:microsoft.com/office/officeart/2018/2/layout/IconVerticalSolidList"/>
    <dgm:cxn modelId="{4ABD6AC2-63AE-274F-A256-77DDA67C3EAD}" type="presParOf" srcId="{A7213E13-C2E1-4EF1-B9E6-6FE1F4ED2988}" destId="{9FB4A585-4732-44F3-AC86-83488AADFD19}" srcOrd="5" destOrd="0" presId="urn:microsoft.com/office/officeart/2018/2/layout/IconVerticalSolidList"/>
    <dgm:cxn modelId="{133C1A4D-E027-9147-821D-E5903CD94631}" type="presParOf" srcId="{A7213E13-C2E1-4EF1-B9E6-6FE1F4ED2988}" destId="{05063865-F518-4AFA-9C42-16005F2C16A6}" srcOrd="6" destOrd="0" presId="urn:microsoft.com/office/officeart/2018/2/layout/IconVerticalSolidList"/>
    <dgm:cxn modelId="{89D78275-65AA-1B4B-84CB-5E0F12034284}" type="presParOf" srcId="{05063865-F518-4AFA-9C42-16005F2C16A6}" destId="{6C699116-53A0-4080-BF5C-33B6A7842285}" srcOrd="0" destOrd="0" presId="urn:microsoft.com/office/officeart/2018/2/layout/IconVerticalSolidList"/>
    <dgm:cxn modelId="{10FBD02E-9AD2-2849-B7B3-A69EBDF5F5D0}" type="presParOf" srcId="{05063865-F518-4AFA-9C42-16005F2C16A6}" destId="{EDA28F6B-E057-461E-9052-6594891A5D20}" srcOrd="1" destOrd="0" presId="urn:microsoft.com/office/officeart/2018/2/layout/IconVerticalSolidList"/>
    <dgm:cxn modelId="{BE53AAC6-3D28-DB42-8135-A36B553F964F}" type="presParOf" srcId="{05063865-F518-4AFA-9C42-16005F2C16A6}" destId="{7907C135-0A10-4786-A488-1E55C75B4A00}" srcOrd="2" destOrd="0" presId="urn:microsoft.com/office/officeart/2018/2/layout/IconVerticalSolidList"/>
    <dgm:cxn modelId="{EE88B250-FE2B-8D4A-8B2D-33BBA2CBF913}" type="presParOf" srcId="{05063865-F518-4AFA-9C42-16005F2C16A6}" destId="{F2911409-8D14-42C1-B8C3-90EBBC38CBE7}"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FD571CD-78D9-354A-AB32-41587E008344}" type="doc">
      <dgm:prSet loTypeId="urn:microsoft.com/office/officeart/2005/8/layout/default" loCatId="list" qsTypeId="urn:microsoft.com/office/officeart/2005/8/quickstyle/simple1" qsCatId="simple" csTypeId="urn:microsoft.com/office/officeart/2005/8/colors/accent0_3" csCatId="mainScheme"/>
      <dgm:spPr/>
      <dgm:t>
        <a:bodyPr/>
        <a:lstStyle/>
        <a:p>
          <a:endParaRPr lang="de-DE"/>
        </a:p>
      </dgm:t>
    </dgm:pt>
    <dgm:pt modelId="{533D9D1D-11AD-804E-AB78-CFF62ED15B58}">
      <dgm:prSet/>
      <dgm:spPr/>
      <dgm:t>
        <a:bodyPr/>
        <a:lstStyle/>
        <a:p>
          <a:r>
            <a:rPr lang="de-DE"/>
            <a:t>Verstärkung sozialer Ungleichheiten:</a:t>
          </a:r>
        </a:p>
      </dgm:t>
    </dgm:pt>
    <dgm:pt modelId="{C80B2AE3-CBF6-6E41-BBC4-88D0935BDE9E}" type="parTrans" cxnId="{58523A55-13E5-1146-BA78-0976D36F9B01}">
      <dgm:prSet/>
      <dgm:spPr/>
      <dgm:t>
        <a:bodyPr/>
        <a:lstStyle/>
        <a:p>
          <a:endParaRPr lang="de-DE"/>
        </a:p>
      </dgm:t>
    </dgm:pt>
    <dgm:pt modelId="{232036F6-A310-724D-9A8F-7840EA947963}" type="sibTrans" cxnId="{58523A55-13E5-1146-BA78-0976D36F9B01}">
      <dgm:prSet/>
      <dgm:spPr/>
      <dgm:t>
        <a:bodyPr/>
        <a:lstStyle/>
        <a:p>
          <a:endParaRPr lang="de-DE"/>
        </a:p>
      </dgm:t>
    </dgm:pt>
    <dgm:pt modelId="{59A62024-6326-AB48-8B51-7604BE59518C}">
      <dgm:prSet/>
      <dgm:spPr/>
      <dgm:t>
        <a:bodyPr/>
        <a:lstStyle/>
        <a:p>
          <a:r>
            <a:rPr lang="de-DE" dirty="0"/>
            <a:t>Bias in Daten und Algorithmen</a:t>
          </a:r>
        </a:p>
      </dgm:t>
    </dgm:pt>
    <dgm:pt modelId="{A8646B23-A156-0346-A299-C8DBF27F7A15}" type="parTrans" cxnId="{5ACEC3A9-1786-9848-A5C5-6571C16C228F}">
      <dgm:prSet/>
      <dgm:spPr/>
      <dgm:t>
        <a:bodyPr/>
        <a:lstStyle/>
        <a:p>
          <a:endParaRPr lang="de-DE"/>
        </a:p>
      </dgm:t>
    </dgm:pt>
    <dgm:pt modelId="{714BDF47-600A-DA44-87AC-DAF7EEA3F7FD}" type="sibTrans" cxnId="{5ACEC3A9-1786-9848-A5C5-6571C16C228F}">
      <dgm:prSet/>
      <dgm:spPr/>
      <dgm:t>
        <a:bodyPr/>
        <a:lstStyle/>
        <a:p>
          <a:endParaRPr lang="de-DE"/>
        </a:p>
      </dgm:t>
    </dgm:pt>
    <dgm:pt modelId="{BE9686F8-DCEE-D949-ACAD-C2994DC5FCDB}">
      <dgm:prSet/>
      <dgm:spPr/>
      <dgm:t>
        <a:bodyPr/>
        <a:lstStyle/>
        <a:p>
          <a:r>
            <a:rPr lang="de-DE" dirty="0"/>
            <a:t>Ungleicher Zugang zu KI-Technologien</a:t>
          </a:r>
        </a:p>
      </dgm:t>
    </dgm:pt>
    <dgm:pt modelId="{723846D3-4FB3-C545-BA29-140CA4880043}" type="parTrans" cxnId="{7C90F894-A387-6D4C-8BE0-F72937F710C9}">
      <dgm:prSet/>
      <dgm:spPr/>
      <dgm:t>
        <a:bodyPr/>
        <a:lstStyle/>
        <a:p>
          <a:endParaRPr lang="de-DE"/>
        </a:p>
      </dgm:t>
    </dgm:pt>
    <dgm:pt modelId="{1C8FD9F4-2916-264B-8BE0-504571BD969A}" type="sibTrans" cxnId="{7C90F894-A387-6D4C-8BE0-F72937F710C9}">
      <dgm:prSet/>
      <dgm:spPr/>
      <dgm:t>
        <a:bodyPr/>
        <a:lstStyle/>
        <a:p>
          <a:endParaRPr lang="de-DE"/>
        </a:p>
      </dgm:t>
    </dgm:pt>
    <dgm:pt modelId="{BF4F391F-8A57-934E-9CB0-4952A2BEB987}">
      <dgm:prSet/>
      <dgm:spPr/>
      <dgm:t>
        <a:bodyPr/>
        <a:lstStyle/>
        <a:p>
          <a:r>
            <a:rPr lang="de-DE" dirty="0"/>
            <a:t>Überwachung und Verlust der Privatsphäre:</a:t>
          </a:r>
        </a:p>
      </dgm:t>
    </dgm:pt>
    <dgm:pt modelId="{A060411F-38B9-CA4D-A529-4EA4245F6A4E}" type="parTrans" cxnId="{611B7FA6-183C-A542-97FA-6977CE6FFE2E}">
      <dgm:prSet/>
      <dgm:spPr/>
      <dgm:t>
        <a:bodyPr/>
        <a:lstStyle/>
        <a:p>
          <a:endParaRPr lang="de-DE"/>
        </a:p>
      </dgm:t>
    </dgm:pt>
    <dgm:pt modelId="{77574058-9B17-6247-9286-5D5EB003AC5C}" type="sibTrans" cxnId="{611B7FA6-183C-A542-97FA-6977CE6FFE2E}">
      <dgm:prSet/>
      <dgm:spPr/>
      <dgm:t>
        <a:bodyPr/>
        <a:lstStyle/>
        <a:p>
          <a:endParaRPr lang="de-DE"/>
        </a:p>
      </dgm:t>
    </dgm:pt>
    <dgm:pt modelId="{FA3401F6-B31D-7C49-BDFE-33B406B4A573}">
      <dgm:prSet/>
      <dgm:spPr/>
      <dgm:t>
        <a:bodyPr/>
        <a:lstStyle/>
        <a:p>
          <a:r>
            <a:rPr lang="de-DE"/>
            <a:t>Massenüberwachung</a:t>
          </a:r>
        </a:p>
      </dgm:t>
    </dgm:pt>
    <dgm:pt modelId="{89CE67DB-5FB6-0D43-9B24-B7DF2EAEFED2}" type="parTrans" cxnId="{3FAAC4CB-CEE4-154F-BA7E-53818E006A8E}">
      <dgm:prSet/>
      <dgm:spPr/>
      <dgm:t>
        <a:bodyPr/>
        <a:lstStyle/>
        <a:p>
          <a:endParaRPr lang="de-DE"/>
        </a:p>
      </dgm:t>
    </dgm:pt>
    <dgm:pt modelId="{2A4DF086-ACBD-7D47-B767-19E3AF58DBF8}" type="sibTrans" cxnId="{3FAAC4CB-CEE4-154F-BA7E-53818E006A8E}">
      <dgm:prSet/>
      <dgm:spPr/>
      <dgm:t>
        <a:bodyPr/>
        <a:lstStyle/>
        <a:p>
          <a:endParaRPr lang="de-DE"/>
        </a:p>
      </dgm:t>
    </dgm:pt>
    <dgm:pt modelId="{043D7A07-4806-504E-8D68-31F270769F58}">
      <dgm:prSet/>
      <dgm:spPr/>
      <dgm:t>
        <a:bodyPr/>
        <a:lstStyle/>
        <a:p>
          <a:r>
            <a:rPr lang="de-DE"/>
            <a:t>Datenmissbrauch</a:t>
          </a:r>
          <a:endParaRPr lang="de-DE" dirty="0"/>
        </a:p>
      </dgm:t>
    </dgm:pt>
    <dgm:pt modelId="{A072FB93-087A-C74F-A237-A6B17166DAC7}" type="parTrans" cxnId="{034CB362-E72F-7941-A76B-DD7F314CC68C}">
      <dgm:prSet/>
      <dgm:spPr/>
      <dgm:t>
        <a:bodyPr/>
        <a:lstStyle/>
        <a:p>
          <a:endParaRPr lang="de-DE"/>
        </a:p>
      </dgm:t>
    </dgm:pt>
    <dgm:pt modelId="{B56CC7B6-7E9F-9143-8444-05236CCE478F}" type="sibTrans" cxnId="{034CB362-E72F-7941-A76B-DD7F314CC68C}">
      <dgm:prSet/>
      <dgm:spPr/>
      <dgm:t>
        <a:bodyPr/>
        <a:lstStyle/>
        <a:p>
          <a:endParaRPr lang="de-DE"/>
        </a:p>
      </dgm:t>
    </dgm:pt>
    <dgm:pt modelId="{F503B312-A2D2-4D4F-BF44-63B72707456C}">
      <dgm:prSet/>
      <dgm:spPr/>
      <dgm:t>
        <a:bodyPr/>
        <a:lstStyle/>
        <a:p>
          <a:r>
            <a:rPr lang="de-DE"/>
            <a:t>Desinformation und Manipulation:</a:t>
          </a:r>
        </a:p>
      </dgm:t>
    </dgm:pt>
    <dgm:pt modelId="{B7D1815F-0042-BD49-8AB2-042B1FC2D44E}" type="parTrans" cxnId="{C9F22E4E-7402-7F41-9219-3807F3D67577}">
      <dgm:prSet/>
      <dgm:spPr/>
      <dgm:t>
        <a:bodyPr/>
        <a:lstStyle/>
        <a:p>
          <a:endParaRPr lang="de-DE"/>
        </a:p>
      </dgm:t>
    </dgm:pt>
    <dgm:pt modelId="{DD12BB1C-DA64-5947-A996-C10C39E35A1F}" type="sibTrans" cxnId="{C9F22E4E-7402-7F41-9219-3807F3D67577}">
      <dgm:prSet/>
      <dgm:spPr/>
      <dgm:t>
        <a:bodyPr/>
        <a:lstStyle/>
        <a:p>
          <a:endParaRPr lang="de-DE"/>
        </a:p>
      </dgm:t>
    </dgm:pt>
    <dgm:pt modelId="{16C5ADF6-85D4-A744-96A8-0C3E1358FF8F}">
      <dgm:prSet/>
      <dgm:spPr/>
      <dgm:t>
        <a:bodyPr/>
        <a:lstStyle/>
        <a:p>
          <a:r>
            <a:rPr lang="de-DE"/>
            <a:t>Deepfakes</a:t>
          </a:r>
        </a:p>
      </dgm:t>
    </dgm:pt>
    <dgm:pt modelId="{A3C6BA93-4CD5-AF4A-BED7-35B94F7D9E03}" type="parTrans" cxnId="{83DA36B2-D069-EB41-BE22-707C39E13041}">
      <dgm:prSet/>
      <dgm:spPr/>
      <dgm:t>
        <a:bodyPr/>
        <a:lstStyle/>
        <a:p>
          <a:endParaRPr lang="de-DE"/>
        </a:p>
      </dgm:t>
    </dgm:pt>
    <dgm:pt modelId="{3296ED8A-D2F5-B346-BA48-CF1E87BCDE31}" type="sibTrans" cxnId="{83DA36B2-D069-EB41-BE22-707C39E13041}">
      <dgm:prSet/>
      <dgm:spPr/>
      <dgm:t>
        <a:bodyPr/>
        <a:lstStyle/>
        <a:p>
          <a:endParaRPr lang="de-DE"/>
        </a:p>
      </dgm:t>
    </dgm:pt>
    <dgm:pt modelId="{9BD791C9-81B3-7344-ADCE-01A820BFB35E}">
      <dgm:prSet/>
      <dgm:spPr/>
      <dgm:t>
        <a:bodyPr/>
        <a:lstStyle/>
        <a:p>
          <a:r>
            <a:rPr lang="de-DE"/>
            <a:t>Automatisierte Trolle und Bots</a:t>
          </a:r>
        </a:p>
      </dgm:t>
    </dgm:pt>
    <dgm:pt modelId="{BBB63106-A8F9-6642-9DD4-C2EFE4946D9B}" type="parTrans" cxnId="{74BDC32C-99BB-E246-89E0-0CCB17157CAB}">
      <dgm:prSet/>
      <dgm:spPr/>
      <dgm:t>
        <a:bodyPr/>
        <a:lstStyle/>
        <a:p>
          <a:endParaRPr lang="de-DE"/>
        </a:p>
      </dgm:t>
    </dgm:pt>
    <dgm:pt modelId="{E2680576-F8A9-B74D-9535-BBE55343E477}" type="sibTrans" cxnId="{74BDC32C-99BB-E246-89E0-0CCB17157CAB}">
      <dgm:prSet/>
      <dgm:spPr/>
      <dgm:t>
        <a:bodyPr/>
        <a:lstStyle/>
        <a:p>
          <a:endParaRPr lang="de-DE"/>
        </a:p>
      </dgm:t>
    </dgm:pt>
    <dgm:pt modelId="{9BAD092E-04F8-7B44-A477-1BEFE15F689C}">
      <dgm:prSet/>
      <dgm:spPr/>
      <dgm:t>
        <a:bodyPr/>
        <a:lstStyle/>
        <a:p>
          <a:r>
            <a:rPr lang="de-DE"/>
            <a:t>Arbeitsplatzverluste und Prekarisierung:</a:t>
          </a:r>
        </a:p>
      </dgm:t>
    </dgm:pt>
    <dgm:pt modelId="{A541F572-999C-4544-B91C-24447DB43D86}" type="parTrans" cxnId="{12DD5E30-F42F-DA43-B7D9-7071ADC3FBB8}">
      <dgm:prSet/>
      <dgm:spPr/>
      <dgm:t>
        <a:bodyPr/>
        <a:lstStyle/>
        <a:p>
          <a:endParaRPr lang="de-DE"/>
        </a:p>
      </dgm:t>
    </dgm:pt>
    <dgm:pt modelId="{0B0526A7-E306-4D40-A930-0D7D7569CFEC}" type="sibTrans" cxnId="{12DD5E30-F42F-DA43-B7D9-7071ADC3FBB8}">
      <dgm:prSet/>
      <dgm:spPr/>
      <dgm:t>
        <a:bodyPr/>
        <a:lstStyle/>
        <a:p>
          <a:endParaRPr lang="de-DE"/>
        </a:p>
      </dgm:t>
    </dgm:pt>
    <dgm:pt modelId="{3521F709-91FB-EE4D-83D7-F4143A9CFF56}">
      <dgm:prSet/>
      <dgm:spPr/>
      <dgm:t>
        <a:bodyPr/>
        <a:lstStyle/>
        <a:p>
          <a:r>
            <a:rPr lang="de-DE"/>
            <a:t>Automatisierung</a:t>
          </a:r>
        </a:p>
      </dgm:t>
    </dgm:pt>
    <dgm:pt modelId="{5802A0CF-6585-7C44-9C81-764CCA118730}" type="parTrans" cxnId="{4F4EF09A-496E-1E40-8B05-BB5067409F35}">
      <dgm:prSet/>
      <dgm:spPr/>
      <dgm:t>
        <a:bodyPr/>
        <a:lstStyle/>
        <a:p>
          <a:endParaRPr lang="de-DE"/>
        </a:p>
      </dgm:t>
    </dgm:pt>
    <dgm:pt modelId="{1783D7DF-C413-5C4B-A316-E68987ECEEF4}" type="sibTrans" cxnId="{4F4EF09A-496E-1E40-8B05-BB5067409F35}">
      <dgm:prSet/>
      <dgm:spPr/>
      <dgm:t>
        <a:bodyPr/>
        <a:lstStyle/>
        <a:p>
          <a:endParaRPr lang="de-DE"/>
        </a:p>
      </dgm:t>
    </dgm:pt>
    <dgm:pt modelId="{97E35661-C329-D340-A8DA-510170E52567}">
      <dgm:prSet/>
      <dgm:spPr/>
      <dgm:t>
        <a:bodyPr/>
        <a:lstStyle/>
        <a:p>
          <a:r>
            <a:rPr lang="de-DE"/>
            <a:t>Plattformökonomie</a:t>
          </a:r>
        </a:p>
      </dgm:t>
    </dgm:pt>
    <dgm:pt modelId="{D187F903-54CE-5645-8FA0-A236FA797EC7}" type="parTrans" cxnId="{3D2B53A3-B10E-9240-A833-F2362E592DEB}">
      <dgm:prSet/>
      <dgm:spPr/>
      <dgm:t>
        <a:bodyPr/>
        <a:lstStyle/>
        <a:p>
          <a:endParaRPr lang="de-DE"/>
        </a:p>
      </dgm:t>
    </dgm:pt>
    <dgm:pt modelId="{68F8EA22-E23A-834B-B2B8-EAF65A88E1E6}" type="sibTrans" cxnId="{3D2B53A3-B10E-9240-A833-F2362E592DEB}">
      <dgm:prSet/>
      <dgm:spPr/>
      <dgm:t>
        <a:bodyPr/>
        <a:lstStyle/>
        <a:p>
          <a:endParaRPr lang="de-DE"/>
        </a:p>
      </dgm:t>
    </dgm:pt>
    <dgm:pt modelId="{5A73EE17-8A99-EF49-BA4C-39CAB8493A71}">
      <dgm:prSet/>
      <dgm:spPr/>
      <dgm:t>
        <a:bodyPr/>
        <a:lstStyle/>
        <a:p>
          <a:r>
            <a:rPr lang="de-DE"/>
            <a:t>Ressourcenintensität und Umweltbelastung:</a:t>
          </a:r>
        </a:p>
      </dgm:t>
    </dgm:pt>
    <dgm:pt modelId="{047A11E3-8072-D84F-9716-C371A05A1565}" type="parTrans" cxnId="{C6A9071A-74FC-564C-AEDB-29049C01FB5B}">
      <dgm:prSet/>
      <dgm:spPr/>
      <dgm:t>
        <a:bodyPr/>
        <a:lstStyle/>
        <a:p>
          <a:endParaRPr lang="de-DE"/>
        </a:p>
      </dgm:t>
    </dgm:pt>
    <dgm:pt modelId="{1CFA507C-3F1E-EA47-AF78-5E4BBB3EFCCC}" type="sibTrans" cxnId="{C6A9071A-74FC-564C-AEDB-29049C01FB5B}">
      <dgm:prSet/>
      <dgm:spPr/>
      <dgm:t>
        <a:bodyPr/>
        <a:lstStyle/>
        <a:p>
          <a:endParaRPr lang="de-DE"/>
        </a:p>
      </dgm:t>
    </dgm:pt>
    <dgm:pt modelId="{2686F98C-BA6E-8048-9AE0-1AD43695866D}">
      <dgm:prSet/>
      <dgm:spPr/>
      <dgm:t>
        <a:bodyPr/>
        <a:lstStyle/>
        <a:p>
          <a:r>
            <a:rPr lang="de-DE"/>
            <a:t>Hoher Energieverbrauch</a:t>
          </a:r>
        </a:p>
      </dgm:t>
    </dgm:pt>
    <dgm:pt modelId="{F76443A5-F864-B448-8FBB-75A5368B3648}" type="parTrans" cxnId="{8DCC3D0C-2B21-5F4C-91AF-9DCC60774EDF}">
      <dgm:prSet/>
      <dgm:spPr/>
      <dgm:t>
        <a:bodyPr/>
        <a:lstStyle/>
        <a:p>
          <a:endParaRPr lang="de-DE"/>
        </a:p>
      </dgm:t>
    </dgm:pt>
    <dgm:pt modelId="{1EF93F1A-B66C-B84E-B4F6-C0E2207213D7}" type="sibTrans" cxnId="{8DCC3D0C-2B21-5F4C-91AF-9DCC60774EDF}">
      <dgm:prSet/>
      <dgm:spPr/>
      <dgm:t>
        <a:bodyPr/>
        <a:lstStyle/>
        <a:p>
          <a:endParaRPr lang="de-DE"/>
        </a:p>
      </dgm:t>
    </dgm:pt>
    <dgm:pt modelId="{6E3AEAB2-3B9B-494E-BEFC-28F2922CC879}">
      <dgm:prSet/>
      <dgm:spPr/>
      <dgm:t>
        <a:bodyPr/>
        <a:lstStyle/>
        <a:p>
          <a:r>
            <a:rPr lang="de-DE"/>
            <a:t>Ressourcenverschwendung</a:t>
          </a:r>
        </a:p>
      </dgm:t>
    </dgm:pt>
    <dgm:pt modelId="{3678AC9A-8136-124F-AA3A-81EF1940C4BD}" type="parTrans" cxnId="{A1A747D6-22D6-AD4E-8039-59D098B09718}">
      <dgm:prSet/>
      <dgm:spPr/>
      <dgm:t>
        <a:bodyPr/>
        <a:lstStyle/>
        <a:p>
          <a:endParaRPr lang="de-DE"/>
        </a:p>
      </dgm:t>
    </dgm:pt>
    <dgm:pt modelId="{623F7C41-DEB2-A74E-A6BA-D765073814F1}" type="sibTrans" cxnId="{A1A747D6-22D6-AD4E-8039-59D098B09718}">
      <dgm:prSet/>
      <dgm:spPr/>
      <dgm:t>
        <a:bodyPr/>
        <a:lstStyle/>
        <a:p>
          <a:endParaRPr lang="de-DE"/>
        </a:p>
      </dgm:t>
    </dgm:pt>
    <dgm:pt modelId="{F583E714-CF46-1F4A-883D-C0C9218E5FEA}">
      <dgm:prSet/>
      <dgm:spPr/>
      <dgm:t>
        <a:bodyPr/>
        <a:lstStyle/>
        <a:p>
          <a:r>
            <a:rPr lang="de-DE"/>
            <a:t>Monopolisierung und Machtkonzentration:</a:t>
          </a:r>
        </a:p>
      </dgm:t>
    </dgm:pt>
    <dgm:pt modelId="{C745D2DF-942D-D64A-A218-EBC0616582B3}" type="parTrans" cxnId="{9BE1C96F-BBA9-7848-A3D5-037DF9CBC6D5}">
      <dgm:prSet/>
      <dgm:spPr/>
      <dgm:t>
        <a:bodyPr/>
        <a:lstStyle/>
        <a:p>
          <a:endParaRPr lang="de-DE"/>
        </a:p>
      </dgm:t>
    </dgm:pt>
    <dgm:pt modelId="{E43AE3B5-6F94-7B41-8D3F-1CD76DCBDD81}" type="sibTrans" cxnId="{9BE1C96F-BBA9-7848-A3D5-037DF9CBC6D5}">
      <dgm:prSet/>
      <dgm:spPr/>
      <dgm:t>
        <a:bodyPr/>
        <a:lstStyle/>
        <a:p>
          <a:endParaRPr lang="de-DE"/>
        </a:p>
      </dgm:t>
    </dgm:pt>
    <dgm:pt modelId="{29E23854-2E62-E842-894A-5698BDE1D93A}">
      <dgm:prSet/>
      <dgm:spPr/>
      <dgm:t>
        <a:bodyPr/>
        <a:lstStyle/>
        <a:p>
          <a:r>
            <a:rPr lang="de-DE"/>
            <a:t>Dominanz großer Technologieunternehmen</a:t>
          </a:r>
        </a:p>
      </dgm:t>
    </dgm:pt>
    <dgm:pt modelId="{973F22D4-ED2E-B34B-89F8-21618B963373}" type="parTrans" cxnId="{FA69BAE1-2A11-7943-BD11-620166BBD33F}">
      <dgm:prSet/>
      <dgm:spPr/>
      <dgm:t>
        <a:bodyPr/>
        <a:lstStyle/>
        <a:p>
          <a:endParaRPr lang="de-DE"/>
        </a:p>
      </dgm:t>
    </dgm:pt>
    <dgm:pt modelId="{8A735528-D269-5B4C-9B37-39B5C205C095}" type="sibTrans" cxnId="{FA69BAE1-2A11-7943-BD11-620166BBD33F}">
      <dgm:prSet/>
      <dgm:spPr/>
      <dgm:t>
        <a:bodyPr/>
        <a:lstStyle/>
        <a:p>
          <a:endParaRPr lang="de-DE"/>
        </a:p>
      </dgm:t>
    </dgm:pt>
    <dgm:pt modelId="{932E301C-8B91-414A-AA25-8428500C7C6C}">
      <dgm:prSet/>
      <dgm:spPr/>
      <dgm:t>
        <a:bodyPr/>
        <a:lstStyle/>
        <a:p>
          <a:r>
            <a:rPr lang="de-DE"/>
            <a:t>Einschränkung von Innovation</a:t>
          </a:r>
        </a:p>
      </dgm:t>
    </dgm:pt>
    <dgm:pt modelId="{66C036E4-4B90-584C-A16E-ACDFB613A519}" type="parTrans" cxnId="{E8A1F7A0-8E7E-9F49-9908-539EF0695D34}">
      <dgm:prSet/>
      <dgm:spPr/>
      <dgm:t>
        <a:bodyPr/>
        <a:lstStyle/>
        <a:p>
          <a:endParaRPr lang="de-DE"/>
        </a:p>
      </dgm:t>
    </dgm:pt>
    <dgm:pt modelId="{42AE691E-0C21-BB47-9CA2-8D3737FCDC4E}" type="sibTrans" cxnId="{E8A1F7A0-8E7E-9F49-9908-539EF0695D34}">
      <dgm:prSet/>
      <dgm:spPr/>
      <dgm:t>
        <a:bodyPr/>
        <a:lstStyle/>
        <a:p>
          <a:endParaRPr lang="de-DE"/>
        </a:p>
      </dgm:t>
    </dgm:pt>
    <dgm:pt modelId="{CE63FDA4-47E1-CD4F-B20E-B82524CAD34F}">
      <dgm:prSet/>
      <dgm:spPr/>
      <dgm:t>
        <a:bodyPr/>
        <a:lstStyle/>
        <a:p>
          <a:r>
            <a:rPr lang="de-DE" dirty="0"/>
            <a:t>Unkontrollierter Einsatz in der Kriegsführung:</a:t>
          </a:r>
        </a:p>
      </dgm:t>
    </dgm:pt>
    <dgm:pt modelId="{51F631B1-A20F-674D-ACFB-093862CF120D}" type="parTrans" cxnId="{FEDB2181-A7A2-6B42-8335-E86FAAF16D1E}">
      <dgm:prSet/>
      <dgm:spPr/>
      <dgm:t>
        <a:bodyPr/>
        <a:lstStyle/>
        <a:p>
          <a:endParaRPr lang="de-DE"/>
        </a:p>
      </dgm:t>
    </dgm:pt>
    <dgm:pt modelId="{B9991C56-A932-024E-BDBB-0D61459AB901}" type="sibTrans" cxnId="{FEDB2181-A7A2-6B42-8335-E86FAAF16D1E}">
      <dgm:prSet/>
      <dgm:spPr/>
      <dgm:t>
        <a:bodyPr/>
        <a:lstStyle/>
        <a:p>
          <a:endParaRPr lang="de-DE"/>
        </a:p>
      </dgm:t>
    </dgm:pt>
    <dgm:pt modelId="{151ECCAA-90EB-3544-BB33-943E0791F740}">
      <dgm:prSet/>
      <dgm:spPr/>
      <dgm:t>
        <a:bodyPr/>
        <a:lstStyle/>
        <a:p>
          <a:r>
            <a:rPr lang="de-DE"/>
            <a:t>Autonome Waffensysteme</a:t>
          </a:r>
        </a:p>
      </dgm:t>
    </dgm:pt>
    <dgm:pt modelId="{3F3C2215-0499-5647-A3D7-F405FF95940B}" type="parTrans" cxnId="{2894EEC7-6B2E-0547-8CB9-748DE700A92C}">
      <dgm:prSet/>
      <dgm:spPr/>
      <dgm:t>
        <a:bodyPr/>
        <a:lstStyle/>
        <a:p>
          <a:endParaRPr lang="de-DE"/>
        </a:p>
      </dgm:t>
    </dgm:pt>
    <dgm:pt modelId="{A1F54775-03CB-6B45-97DF-E162859CAE2B}" type="sibTrans" cxnId="{2894EEC7-6B2E-0547-8CB9-748DE700A92C}">
      <dgm:prSet/>
      <dgm:spPr/>
      <dgm:t>
        <a:bodyPr/>
        <a:lstStyle/>
        <a:p>
          <a:endParaRPr lang="de-DE"/>
        </a:p>
      </dgm:t>
    </dgm:pt>
    <dgm:pt modelId="{4AB0967A-E0B6-3646-9963-D03E3B1E69ED}">
      <dgm:prSet/>
      <dgm:spPr/>
      <dgm:t>
        <a:bodyPr/>
        <a:lstStyle/>
        <a:p>
          <a:r>
            <a:rPr lang="de-DE"/>
            <a:t>Militarisierung von KI</a:t>
          </a:r>
        </a:p>
      </dgm:t>
    </dgm:pt>
    <dgm:pt modelId="{4F62240D-6CE1-9C4D-B104-DC0571756CC8}" type="parTrans" cxnId="{14E70E8A-7F32-3746-85B5-EA966BDD791D}">
      <dgm:prSet/>
      <dgm:spPr/>
      <dgm:t>
        <a:bodyPr/>
        <a:lstStyle/>
        <a:p>
          <a:endParaRPr lang="de-DE"/>
        </a:p>
      </dgm:t>
    </dgm:pt>
    <dgm:pt modelId="{137B129E-4C93-C940-8772-71458005DE11}" type="sibTrans" cxnId="{14E70E8A-7F32-3746-85B5-EA966BDD791D}">
      <dgm:prSet/>
      <dgm:spPr/>
      <dgm:t>
        <a:bodyPr/>
        <a:lstStyle/>
        <a:p>
          <a:endParaRPr lang="de-DE"/>
        </a:p>
      </dgm:t>
    </dgm:pt>
    <dgm:pt modelId="{DA8B004E-3A77-F048-882B-82E4A28804E8}" type="pres">
      <dgm:prSet presAssocID="{8FD571CD-78D9-354A-AB32-41587E008344}" presName="diagram" presStyleCnt="0">
        <dgm:presLayoutVars>
          <dgm:dir/>
          <dgm:resizeHandles val="exact"/>
        </dgm:presLayoutVars>
      </dgm:prSet>
      <dgm:spPr/>
    </dgm:pt>
    <dgm:pt modelId="{A0E2780F-A817-3945-AE22-9C015C49CAE9}" type="pres">
      <dgm:prSet presAssocID="{533D9D1D-11AD-804E-AB78-CFF62ED15B58}" presName="node" presStyleLbl="node1" presStyleIdx="0" presStyleCnt="7">
        <dgm:presLayoutVars>
          <dgm:bulletEnabled val="1"/>
        </dgm:presLayoutVars>
      </dgm:prSet>
      <dgm:spPr/>
    </dgm:pt>
    <dgm:pt modelId="{D43BE52A-5DD9-8945-8EBB-E52FEE34BA3F}" type="pres">
      <dgm:prSet presAssocID="{232036F6-A310-724D-9A8F-7840EA947963}" presName="sibTrans" presStyleCnt="0"/>
      <dgm:spPr/>
    </dgm:pt>
    <dgm:pt modelId="{920053D6-8810-1E4C-A03A-DBF7E489602C}" type="pres">
      <dgm:prSet presAssocID="{BF4F391F-8A57-934E-9CB0-4952A2BEB987}" presName="node" presStyleLbl="node1" presStyleIdx="1" presStyleCnt="7">
        <dgm:presLayoutVars>
          <dgm:bulletEnabled val="1"/>
        </dgm:presLayoutVars>
      </dgm:prSet>
      <dgm:spPr/>
    </dgm:pt>
    <dgm:pt modelId="{9E1BE62A-248A-4041-A062-708FEAC671BA}" type="pres">
      <dgm:prSet presAssocID="{77574058-9B17-6247-9286-5D5EB003AC5C}" presName="sibTrans" presStyleCnt="0"/>
      <dgm:spPr/>
    </dgm:pt>
    <dgm:pt modelId="{A196F68D-882A-B54E-AE22-1876DF94A5D0}" type="pres">
      <dgm:prSet presAssocID="{F503B312-A2D2-4D4F-BF44-63B72707456C}" presName="node" presStyleLbl="node1" presStyleIdx="2" presStyleCnt="7">
        <dgm:presLayoutVars>
          <dgm:bulletEnabled val="1"/>
        </dgm:presLayoutVars>
      </dgm:prSet>
      <dgm:spPr/>
    </dgm:pt>
    <dgm:pt modelId="{E275A77A-CE15-D44F-A7D2-98CBBAC9696F}" type="pres">
      <dgm:prSet presAssocID="{DD12BB1C-DA64-5947-A996-C10C39E35A1F}" presName="sibTrans" presStyleCnt="0"/>
      <dgm:spPr/>
    </dgm:pt>
    <dgm:pt modelId="{4833637F-F053-B144-98D3-C0AABB9964AD}" type="pres">
      <dgm:prSet presAssocID="{9BAD092E-04F8-7B44-A477-1BEFE15F689C}" presName="node" presStyleLbl="node1" presStyleIdx="3" presStyleCnt="7">
        <dgm:presLayoutVars>
          <dgm:bulletEnabled val="1"/>
        </dgm:presLayoutVars>
      </dgm:prSet>
      <dgm:spPr/>
    </dgm:pt>
    <dgm:pt modelId="{AEF2795C-6647-FD45-819F-2A135CAAAB4C}" type="pres">
      <dgm:prSet presAssocID="{0B0526A7-E306-4D40-A930-0D7D7569CFEC}" presName="sibTrans" presStyleCnt="0"/>
      <dgm:spPr/>
    </dgm:pt>
    <dgm:pt modelId="{33F1CD28-12A4-5D4C-B866-048C07A975A9}" type="pres">
      <dgm:prSet presAssocID="{5A73EE17-8A99-EF49-BA4C-39CAB8493A71}" presName="node" presStyleLbl="node1" presStyleIdx="4" presStyleCnt="7">
        <dgm:presLayoutVars>
          <dgm:bulletEnabled val="1"/>
        </dgm:presLayoutVars>
      </dgm:prSet>
      <dgm:spPr/>
    </dgm:pt>
    <dgm:pt modelId="{64EFE459-3037-3146-BC66-024C1E5A4861}" type="pres">
      <dgm:prSet presAssocID="{1CFA507C-3F1E-EA47-AF78-5E4BBB3EFCCC}" presName="sibTrans" presStyleCnt="0"/>
      <dgm:spPr/>
    </dgm:pt>
    <dgm:pt modelId="{B97D3C9E-644C-5E4F-87CB-3B52503EA32B}" type="pres">
      <dgm:prSet presAssocID="{F583E714-CF46-1F4A-883D-C0C9218E5FEA}" presName="node" presStyleLbl="node1" presStyleIdx="5" presStyleCnt="7">
        <dgm:presLayoutVars>
          <dgm:bulletEnabled val="1"/>
        </dgm:presLayoutVars>
      </dgm:prSet>
      <dgm:spPr/>
    </dgm:pt>
    <dgm:pt modelId="{A286E81A-C405-E444-BBBB-8C4732C3D37A}" type="pres">
      <dgm:prSet presAssocID="{E43AE3B5-6F94-7B41-8D3F-1CD76DCBDD81}" presName="sibTrans" presStyleCnt="0"/>
      <dgm:spPr/>
    </dgm:pt>
    <dgm:pt modelId="{4351820D-B6E5-B648-9878-D9275B6C575F}" type="pres">
      <dgm:prSet presAssocID="{CE63FDA4-47E1-CD4F-B20E-B82524CAD34F}" presName="node" presStyleLbl="node1" presStyleIdx="6" presStyleCnt="7">
        <dgm:presLayoutVars>
          <dgm:bulletEnabled val="1"/>
        </dgm:presLayoutVars>
      </dgm:prSet>
      <dgm:spPr/>
    </dgm:pt>
  </dgm:ptLst>
  <dgm:cxnLst>
    <dgm:cxn modelId="{1E7D6903-3C75-8F4D-A18A-18C31C1D231D}" type="presOf" srcId="{9BAD092E-04F8-7B44-A477-1BEFE15F689C}" destId="{4833637F-F053-B144-98D3-C0AABB9964AD}" srcOrd="0" destOrd="0" presId="urn:microsoft.com/office/officeart/2005/8/layout/default"/>
    <dgm:cxn modelId="{B8276F09-8402-D947-B9BB-97BA9D88D658}" type="presOf" srcId="{97E35661-C329-D340-A8DA-510170E52567}" destId="{4833637F-F053-B144-98D3-C0AABB9964AD}" srcOrd="0" destOrd="2" presId="urn:microsoft.com/office/officeart/2005/8/layout/default"/>
    <dgm:cxn modelId="{B30C480A-E4D6-B649-9274-24A661FE3571}" type="presOf" srcId="{BE9686F8-DCEE-D949-ACAD-C2994DC5FCDB}" destId="{A0E2780F-A817-3945-AE22-9C015C49CAE9}" srcOrd="0" destOrd="2" presId="urn:microsoft.com/office/officeart/2005/8/layout/default"/>
    <dgm:cxn modelId="{8DCC3D0C-2B21-5F4C-91AF-9DCC60774EDF}" srcId="{5A73EE17-8A99-EF49-BA4C-39CAB8493A71}" destId="{2686F98C-BA6E-8048-9AE0-1AD43695866D}" srcOrd="0" destOrd="0" parTransId="{F76443A5-F864-B448-8FBB-75A5368B3648}" sibTransId="{1EF93F1A-B66C-B84E-B4F6-C0E2207213D7}"/>
    <dgm:cxn modelId="{C6A9071A-74FC-564C-AEDB-29049C01FB5B}" srcId="{8FD571CD-78D9-354A-AB32-41587E008344}" destId="{5A73EE17-8A99-EF49-BA4C-39CAB8493A71}" srcOrd="4" destOrd="0" parTransId="{047A11E3-8072-D84F-9716-C371A05A1565}" sibTransId="{1CFA507C-3F1E-EA47-AF78-5E4BBB3EFCCC}"/>
    <dgm:cxn modelId="{66643022-8680-4C40-ABD1-F0A9FA422BAD}" type="presOf" srcId="{8FD571CD-78D9-354A-AB32-41587E008344}" destId="{DA8B004E-3A77-F048-882B-82E4A28804E8}" srcOrd="0" destOrd="0" presId="urn:microsoft.com/office/officeart/2005/8/layout/default"/>
    <dgm:cxn modelId="{BC168C28-E46C-FA4D-ACA2-ED0C1D96B7F6}" type="presOf" srcId="{043D7A07-4806-504E-8D68-31F270769F58}" destId="{920053D6-8810-1E4C-A03A-DBF7E489602C}" srcOrd="0" destOrd="2" presId="urn:microsoft.com/office/officeart/2005/8/layout/default"/>
    <dgm:cxn modelId="{74BDC32C-99BB-E246-89E0-0CCB17157CAB}" srcId="{F503B312-A2D2-4D4F-BF44-63B72707456C}" destId="{9BD791C9-81B3-7344-ADCE-01A820BFB35E}" srcOrd="1" destOrd="0" parTransId="{BBB63106-A8F9-6642-9DD4-C2EFE4946D9B}" sibTransId="{E2680576-F8A9-B74D-9535-BBE55343E477}"/>
    <dgm:cxn modelId="{12DD5E30-F42F-DA43-B7D9-7071ADC3FBB8}" srcId="{8FD571CD-78D9-354A-AB32-41587E008344}" destId="{9BAD092E-04F8-7B44-A477-1BEFE15F689C}" srcOrd="3" destOrd="0" parTransId="{A541F572-999C-4544-B91C-24447DB43D86}" sibTransId="{0B0526A7-E306-4D40-A930-0D7D7569CFEC}"/>
    <dgm:cxn modelId="{3F60DB37-4ACE-854B-834D-F4161223DA53}" type="presOf" srcId="{F583E714-CF46-1F4A-883D-C0C9218E5FEA}" destId="{B97D3C9E-644C-5E4F-87CB-3B52503EA32B}" srcOrd="0" destOrd="0" presId="urn:microsoft.com/office/officeart/2005/8/layout/default"/>
    <dgm:cxn modelId="{9F64CE45-F559-2346-99D4-62A74F3AA6B7}" type="presOf" srcId="{F503B312-A2D2-4D4F-BF44-63B72707456C}" destId="{A196F68D-882A-B54E-AE22-1876DF94A5D0}" srcOrd="0" destOrd="0" presId="urn:microsoft.com/office/officeart/2005/8/layout/default"/>
    <dgm:cxn modelId="{C9F22E4E-7402-7F41-9219-3807F3D67577}" srcId="{8FD571CD-78D9-354A-AB32-41587E008344}" destId="{F503B312-A2D2-4D4F-BF44-63B72707456C}" srcOrd="2" destOrd="0" parTransId="{B7D1815F-0042-BD49-8AB2-042B1FC2D44E}" sibTransId="{DD12BB1C-DA64-5947-A996-C10C39E35A1F}"/>
    <dgm:cxn modelId="{7B64F150-9B07-A043-808C-B210B4E50410}" type="presOf" srcId="{59A62024-6326-AB48-8B51-7604BE59518C}" destId="{A0E2780F-A817-3945-AE22-9C015C49CAE9}" srcOrd="0" destOrd="1" presId="urn:microsoft.com/office/officeart/2005/8/layout/default"/>
    <dgm:cxn modelId="{58523A55-13E5-1146-BA78-0976D36F9B01}" srcId="{8FD571CD-78D9-354A-AB32-41587E008344}" destId="{533D9D1D-11AD-804E-AB78-CFF62ED15B58}" srcOrd="0" destOrd="0" parTransId="{C80B2AE3-CBF6-6E41-BBC4-88D0935BDE9E}" sibTransId="{232036F6-A310-724D-9A8F-7840EA947963}"/>
    <dgm:cxn modelId="{034CB362-E72F-7941-A76B-DD7F314CC68C}" srcId="{BF4F391F-8A57-934E-9CB0-4952A2BEB987}" destId="{043D7A07-4806-504E-8D68-31F270769F58}" srcOrd="1" destOrd="0" parTransId="{A072FB93-087A-C74F-A237-A6B17166DAC7}" sibTransId="{B56CC7B6-7E9F-9143-8444-05236CCE478F}"/>
    <dgm:cxn modelId="{3AA4CC62-6E80-8947-AC9F-5245C437CA31}" type="presOf" srcId="{BF4F391F-8A57-934E-9CB0-4952A2BEB987}" destId="{920053D6-8810-1E4C-A03A-DBF7E489602C}" srcOrd="0" destOrd="0" presId="urn:microsoft.com/office/officeart/2005/8/layout/default"/>
    <dgm:cxn modelId="{9BE1C96F-BBA9-7848-A3D5-037DF9CBC6D5}" srcId="{8FD571CD-78D9-354A-AB32-41587E008344}" destId="{F583E714-CF46-1F4A-883D-C0C9218E5FEA}" srcOrd="5" destOrd="0" parTransId="{C745D2DF-942D-D64A-A218-EBC0616582B3}" sibTransId="{E43AE3B5-6F94-7B41-8D3F-1CD76DCBDD81}"/>
    <dgm:cxn modelId="{067D4072-7D9B-3447-857C-7BD94611206F}" type="presOf" srcId="{29E23854-2E62-E842-894A-5698BDE1D93A}" destId="{B97D3C9E-644C-5E4F-87CB-3B52503EA32B}" srcOrd="0" destOrd="1" presId="urn:microsoft.com/office/officeart/2005/8/layout/default"/>
    <dgm:cxn modelId="{5E6D0274-EAB5-3D43-A7FE-22F4064DE876}" type="presOf" srcId="{16C5ADF6-85D4-A744-96A8-0C3E1358FF8F}" destId="{A196F68D-882A-B54E-AE22-1876DF94A5D0}" srcOrd="0" destOrd="1" presId="urn:microsoft.com/office/officeart/2005/8/layout/default"/>
    <dgm:cxn modelId="{FEDB2181-A7A2-6B42-8335-E86FAAF16D1E}" srcId="{8FD571CD-78D9-354A-AB32-41587E008344}" destId="{CE63FDA4-47E1-CD4F-B20E-B82524CAD34F}" srcOrd="6" destOrd="0" parTransId="{51F631B1-A20F-674D-ACFB-093862CF120D}" sibTransId="{B9991C56-A932-024E-BDBB-0D61459AB901}"/>
    <dgm:cxn modelId="{14E70E8A-7F32-3746-85B5-EA966BDD791D}" srcId="{CE63FDA4-47E1-CD4F-B20E-B82524CAD34F}" destId="{4AB0967A-E0B6-3646-9963-D03E3B1E69ED}" srcOrd="1" destOrd="0" parTransId="{4F62240D-6CE1-9C4D-B104-DC0571756CC8}" sibTransId="{137B129E-4C93-C940-8772-71458005DE11}"/>
    <dgm:cxn modelId="{DB89568B-DC31-2040-A360-A9AF66129CD9}" type="presOf" srcId="{2686F98C-BA6E-8048-9AE0-1AD43695866D}" destId="{33F1CD28-12A4-5D4C-B866-048C07A975A9}" srcOrd="0" destOrd="1" presId="urn:microsoft.com/office/officeart/2005/8/layout/default"/>
    <dgm:cxn modelId="{7C90F894-A387-6D4C-8BE0-F72937F710C9}" srcId="{533D9D1D-11AD-804E-AB78-CFF62ED15B58}" destId="{BE9686F8-DCEE-D949-ACAD-C2994DC5FCDB}" srcOrd="1" destOrd="0" parTransId="{723846D3-4FB3-C545-BA29-140CA4880043}" sibTransId="{1C8FD9F4-2916-264B-8BE0-504571BD969A}"/>
    <dgm:cxn modelId="{631EE19A-9172-8148-B824-FC7B135DBE84}" type="presOf" srcId="{6E3AEAB2-3B9B-494E-BEFC-28F2922CC879}" destId="{33F1CD28-12A4-5D4C-B866-048C07A975A9}" srcOrd="0" destOrd="2" presId="urn:microsoft.com/office/officeart/2005/8/layout/default"/>
    <dgm:cxn modelId="{4F4EF09A-496E-1E40-8B05-BB5067409F35}" srcId="{9BAD092E-04F8-7B44-A477-1BEFE15F689C}" destId="{3521F709-91FB-EE4D-83D7-F4143A9CFF56}" srcOrd="0" destOrd="0" parTransId="{5802A0CF-6585-7C44-9C81-764CCA118730}" sibTransId="{1783D7DF-C413-5C4B-A316-E68987ECEEF4}"/>
    <dgm:cxn modelId="{E8A1F7A0-8E7E-9F49-9908-539EF0695D34}" srcId="{F583E714-CF46-1F4A-883D-C0C9218E5FEA}" destId="{932E301C-8B91-414A-AA25-8428500C7C6C}" srcOrd="1" destOrd="0" parTransId="{66C036E4-4B90-584C-A16E-ACDFB613A519}" sibTransId="{42AE691E-0C21-BB47-9CA2-8D3737FCDC4E}"/>
    <dgm:cxn modelId="{132F35A2-4B9F-214C-A4EA-D14BD62622CC}" type="presOf" srcId="{FA3401F6-B31D-7C49-BDFE-33B406B4A573}" destId="{920053D6-8810-1E4C-A03A-DBF7E489602C}" srcOrd="0" destOrd="1" presId="urn:microsoft.com/office/officeart/2005/8/layout/default"/>
    <dgm:cxn modelId="{3D2B53A3-B10E-9240-A833-F2362E592DEB}" srcId="{9BAD092E-04F8-7B44-A477-1BEFE15F689C}" destId="{97E35661-C329-D340-A8DA-510170E52567}" srcOrd="1" destOrd="0" parTransId="{D187F903-54CE-5645-8FA0-A236FA797EC7}" sibTransId="{68F8EA22-E23A-834B-B2B8-EAF65A88E1E6}"/>
    <dgm:cxn modelId="{611B7FA6-183C-A542-97FA-6977CE6FFE2E}" srcId="{8FD571CD-78D9-354A-AB32-41587E008344}" destId="{BF4F391F-8A57-934E-9CB0-4952A2BEB987}" srcOrd="1" destOrd="0" parTransId="{A060411F-38B9-CA4D-A529-4EA4245F6A4E}" sibTransId="{77574058-9B17-6247-9286-5D5EB003AC5C}"/>
    <dgm:cxn modelId="{22A77AA7-7FE1-F34F-83BC-B468552855E7}" type="presOf" srcId="{CE63FDA4-47E1-CD4F-B20E-B82524CAD34F}" destId="{4351820D-B6E5-B648-9878-D9275B6C575F}" srcOrd="0" destOrd="0" presId="urn:microsoft.com/office/officeart/2005/8/layout/default"/>
    <dgm:cxn modelId="{5ACEC3A9-1786-9848-A5C5-6571C16C228F}" srcId="{533D9D1D-11AD-804E-AB78-CFF62ED15B58}" destId="{59A62024-6326-AB48-8B51-7604BE59518C}" srcOrd="0" destOrd="0" parTransId="{A8646B23-A156-0346-A299-C8DBF27F7A15}" sibTransId="{714BDF47-600A-DA44-87AC-DAF7EEA3F7FD}"/>
    <dgm:cxn modelId="{D97D20AD-2C6E-144F-B57D-0F26562CE674}" type="presOf" srcId="{4AB0967A-E0B6-3646-9963-D03E3B1E69ED}" destId="{4351820D-B6E5-B648-9878-D9275B6C575F}" srcOrd="0" destOrd="2" presId="urn:microsoft.com/office/officeart/2005/8/layout/default"/>
    <dgm:cxn modelId="{87139BB1-2406-4445-AF92-BD026D2736EE}" type="presOf" srcId="{932E301C-8B91-414A-AA25-8428500C7C6C}" destId="{B97D3C9E-644C-5E4F-87CB-3B52503EA32B}" srcOrd="0" destOrd="2" presId="urn:microsoft.com/office/officeart/2005/8/layout/default"/>
    <dgm:cxn modelId="{83DA36B2-D069-EB41-BE22-707C39E13041}" srcId="{F503B312-A2D2-4D4F-BF44-63B72707456C}" destId="{16C5ADF6-85D4-A744-96A8-0C3E1358FF8F}" srcOrd="0" destOrd="0" parTransId="{A3C6BA93-4CD5-AF4A-BED7-35B94F7D9E03}" sibTransId="{3296ED8A-D2F5-B346-BA48-CF1E87BCDE31}"/>
    <dgm:cxn modelId="{5C8989B5-4928-0B45-A25F-F0684A9ADBB2}" type="presOf" srcId="{533D9D1D-11AD-804E-AB78-CFF62ED15B58}" destId="{A0E2780F-A817-3945-AE22-9C015C49CAE9}" srcOrd="0" destOrd="0" presId="urn:microsoft.com/office/officeart/2005/8/layout/default"/>
    <dgm:cxn modelId="{8EA6A1B7-45C2-6C46-89A5-CF11F1F8C4F7}" type="presOf" srcId="{9BD791C9-81B3-7344-ADCE-01A820BFB35E}" destId="{A196F68D-882A-B54E-AE22-1876DF94A5D0}" srcOrd="0" destOrd="2" presId="urn:microsoft.com/office/officeart/2005/8/layout/default"/>
    <dgm:cxn modelId="{2894EEC7-6B2E-0547-8CB9-748DE700A92C}" srcId="{CE63FDA4-47E1-CD4F-B20E-B82524CAD34F}" destId="{151ECCAA-90EB-3544-BB33-943E0791F740}" srcOrd="0" destOrd="0" parTransId="{3F3C2215-0499-5647-A3D7-F405FF95940B}" sibTransId="{A1F54775-03CB-6B45-97DF-E162859CAE2B}"/>
    <dgm:cxn modelId="{3FAAC4CB-CEE4-154F-BA7E-53818E006A8E}" srcId="{BF4F391F-8A57-934E-9CB0-4952A2BEB987}" destId="{FA3401F6-B31D-7C49-BDFE-33B406B4A573}" srcOrd="0" destOrd="0" parTransId="{89CE67DB-5FB6-0D43-9B24-B7DF2EAEFED2}" sibTransId="{2A4DF086-ACBD-7D47-B767-19E3AF58DBF8}"/>
    <dgm:cxn modelId="{A1A747D6-22D6-AD4E-8039-59D098B09718}" srcId="{5A73EE17-8A99-EF49-BA4C-39CAB8493A71}" destId="{6E3AEAB2-3B9B-494E-BEFC-28F2922CC879}" srcOrd="1" destOrd="0" parTransId="{3678AC9A-8136-124F-AA3A-81EF1940C4BD}" sibTransId="{623F7C41-DEB2-A74E-A6BA-D765073814F1}"/>
    <dgm:cxn modelId="{870A6BD7-634F-F24F-83B0-CB8D95BA098B}" type="presOf" srcId="{3521F709-91FB-EE4D-83D7-F4143A9CFF56}" destId="{4833637F-F053-B144-98D3-C0AABB9964AD}" srcOrd="0" destOrd="1" presId="urn:microsoft.com/office/officeart/2005/8/layout/default"/>
    <dgm:cxn modelId="{FA69BAE1-2A11-7943-BD11-620166BBD33F}" srcId="{F583E714-CF46-1F4A-883D-C0C9218E5FEA}" destId="{29E23854-2E62-E842-894A-5698BDE1D93A}" srcOrd="0" destOrd="0" parTransId="{973F22D4-ED2E-B34B-89F8-21618B963373}" sibTransId="{8A735528-D269-5B4C-9B37-39B5C205C095}"/>
    <dgm:cxn modelId="{048A35E7-55A2-2443-BC52-DCAD28F1FDA1}" type="presOf" srcId="{5A73EE17-8A99-EF49-BA4C-39CAB8493A71}" destId="{33F1CD28-12A4-5D4C-B866-048C07A975A9}" srcOrd="0" destOrd="0" presId="urn:microsoft.com/office/officeart/2005/8/layout/default"/>
    <dgm:cxn modelId="{487320ED-60B5-7047-BA9F-A3BBB8B81D5F}" type="presOf" srcId="{151ECCAA-90EB-3544-BB33-943E0791F740}" destId="{4351820D-B6E5-B648-9878-D9275B6C575F}" srcOrd="0" destOrd="1" presId="urn:microsoft.com/office/officeart/2005/8/layout/default"/>
    <dgm:cxn modelId="{AE745C69-A213-384E-9596-01090025ECC4}" type="presParOf" srcId="{DA8B004E-3A77-F048-882B-82E4A28804E8}" destId="{A0E2780F-A817-3945-AE22-9C015C49CAE9}" srcOrd="0" destOrd="0" presId="urn:microsoft.com/office/officeart/2005/8/layout/default"/>
    <dgm:cxn modelId="{5321999E-5ADA-EC49-A0F4-FAF5489BE04D}" type="presParOf" srcId="{DA8B004E-3A77-F048-882B-82E4A28804E8}" destId="{D43BE52A-5DD9-8945-8EBB-E52FEE34BA3F}" srcOrd="1" destOrd="0" presId="urn:microsoft.com/office/officeart/2005/8/layout/default"/>
    <dgm:cxn modelId="{73E3F6F5-0599-ED47-AC0D-9BC28429F1C6}" type="presParOf" srcId="{DA8B004E-3A77-F048-882B-82E4A28804E8}" destId="{920053D6-8810-1E4C-A03A-DBF7E489602C}" srcOrd="2" destOrd="0" presId="urn:microsoft.com/office/officeart/2005/8/layout/default"/>
    <dgm:cxn modelId="{382FB52D-3413-0A49-AE7C-9AD7F6EC512F}" type="presParOf" srcId="{DA8B004E-3A77-F048-882B-82E4A28804E8}" destId="{9E1BE62A-248A-4041-A062-708FEAC671BA}" srcOrd="3" destOrd="0" presId="urn:microsoft.com/office/officeart/2005/8/layout/default"/>
    <dgm:cxn modelId="{5209E6CE-AA15-1F46-B5BE-83DA9176C532}" type="presParOf" srcId="{DA8B004E-3A77-F048-882B-82E4A28804E8}" destId="{A196F68D-882A-B54E-AE22-1876DF94A5D0}" srcOrd="4" destOrd="0" presId="urn:microsoft.com/office/officeart/2005/8/layout/default"/>
    <dgm:cxn modelId="{C1DF5BC4-0C23-C049-99F0-6A3F69661234}" type="presParOf" srcId="{DA8B004E-3A77-F048-882B-82E4A28804E8}" destId="{E275A77A-CE15-D44F-A7D2-98CBBAC9696F}" srcOrd="5" destOrd="0" presId="urn:microsoft.com/office/officeart/2005/8/layout/default"/>
    <dgm:cxn modelId="{D2F20388-D96B-BD44-9B36-981A3F885AAF}" type="presParOf" srcId="{DA8B004E-3A77-F048-882B-82E4A28804E8}" destId="{4833637F-F053-B144-98D3-C0AABB9964AD}" srcOrd="6" destOrd="0" presId="urn:microsoft.com/office/officeart/2005/8/layout/default"/>
    <dgm:cxn modelId="{6D614A15-0E0B-BB46-8812-5F4978FA3024}" type="presParOf" srcId="{DA8B004E-3A77-F048-882B-82E4A28804E8}" destId="{AEF2795C-6647-FD45-819F-2A135CAAAB4C}" srcOrd="7" destOrd="0" presId="urn:microsoft.com/office/officeart/2005/8/layout/default"/>
    <dgm:cxn modelId="{930986B5-CA05-5642-AA6D-5627058AD0FA}" type="presParOf" srcId="{DA8B004E-3A77-F048-882B-82E4A28804E8}" destId="{33F1CD28-12A4-5D4C-B866-048C07A975A9}" srcOrd="8" destOrd="0" presId="urn:microsoft.com/office/officeart/2005/8/layout/default"/>
    <dgm:cxn modelId="{D41CE60F-996B-2C4A-BB6A-25C0F8607DF3}" type="presParOf" srcId="{DA8B004E-3A77-F048-882B-82E4A28804E8}" destId="{64EFE459-3037-3146-BC66-024C1E5A4861}" srcOrd="9" destOrd="0" presId="urn:microsoft.com/office/officeart/2005/8/layout/default"/>
    <dgm:cxn modelId="{BD04A69E-B19E-3E47-BFA7-C55C9AB51E13}" type="presParOf" srcId="{DA8B004E-3A77-F048-882B-82E4A28804E8}" destId="{B97D3C9E-644C-5E4F-87CB-3B52503EA32B}" srcOrd="10" destOrd="0" presId="urn:microsoft.com/office/officeart/2005/8/layout/default"/>
    <dgm:cxn modelId="{50138A86-1C3C-6947-8FC7-DFC6316B2E7C}" type="presParOf" srcId="{DA8B004E-3A77-F048-882B-82E4A28804E8}" destId="{A286E81A-C405-E444-BBBB-8C4732C3D37A}" srcOrd="11" destOrd="0" presId="urn:microsoft.com/office/officeart/2005/8/layout/default"/>
    <dgm:cxn modelId="{295667D9-0BB5-7C4E-8C34-ADA014F3F62B}" type="presParOf" srcId="{DA8B004E-3A77-F048-882B-82E4A28804E8}" destId="{4351820D-B6E5-B648-9878-D9275B6C575F}"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95D3B8C-A57D-874E-904E-E4D0706372F7}"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de-DE"/>
        </a:p>
      </dgm:t>
    </dgm:pt>
    <dgm:pt modelId="{5AAFEA40-CFE6-764A-A2F2-DA96E643A98B}">
      <dgm:prSet/>
      <dgm:spPr/>
      <dgm:t>
        <a:bodyPr/>
        <a:lstStyle/>
        <a:p>
          <a:r>
            <a:rPr lang="de-DE"/>
            <a:t>Herausforderungen in der Pflege:</a:t>
          </a:r>
          <a:endParaRPr lang="de-DE" dirty="0"/>
        </a:p>
      </dgm:t>
    </dgm:pt>
    <dgm:pt modelId="{FBE944DD-D5AF-3440-880A-12A7D47CFBEE}" type="parTrans" cxnId="{53F83BAA-12C9-0240-A810-58CAA528514D}">
      <dgm:prSet/>
      <dgm:spPr/>
      <dgm:t>
        <a:bodyPr/>
        <a:lstStyle/>
        <a:p>
          <a:endParaRPr lang="de-DE"/>
        </a:p>
      </dgm:t>
    </dgm:pt>
    <dgm:pt modelId="{79FC7BDB-0846-584A-AB6D-F605E9B054A5}" type="sibTrans" cxnId="{53F83BAA-12C9-0240-A810-58CAA528514D}">
      <dgm:prSet/>
      <dgm:spPr/>
      <dgm:t>
        <a:bodyPr/>
        <a:lstStyle/>
        <a:p>
          <a:endParaRPr lang="de-DE"/>
        </a:p>
      </dgm:t>
    </dgm:pt>
    <dgm:pt modelId="{04840087-0D63-C543-941F-B49756F3FD65}">
      <dgm:prSet/>
      <dgm:spPr/>
      <dgm:t>
        <a:bodyPr/>
        <a:lstStyle/>
        <a:p>
          <a:r>
            <a:rPr lang="de-DE"/>
            <a:t>Digitale Unterstützung durch ViKI pro:</a:t>
          </a:r>
          <a:endParaRPr lang="de-DE" dirty="0"/>
        </a:p>
      </dgm:t>
    </dgm:pt>
    <dgm:pt modelId="{C4207AE0-5E17-8549-BF8C-1BFD6E11BAAD}" type="parTrans" cxnId="{432A8356-00FA-FE4A-AD98-7ECAA1F40E20}">
      <dgm:prSet/>
      <dgm:spPr/>
      <dgm:t>
        <a:bodyPr/>
        <a:lstStyle/>
        <a:p>
          <a:endParaRPr lang="de-DE"/>
        </a:p>
      </dgm:t>
    </dgm:pt>
    <dgm:pt modelId="{C26BCF73-89DD-344E-A284-832823268BC3}" type="sibTrans" cxnId="{432A8356-00FA-FE4A-AD98-7ECAA1F40E20}">
      <dgm:prSet/>
      <dgm:spPr/>
      <dgm:t>
        <a:bodyPr/>
        <a:lstStyle/>
        <a:p>
          <a:endParaRPr lang="de-DE"/>
        </a:p>
      </dgm:t>
    </dgm:pt>
    <dgm:pt modelId="{FE40968E-4B40-C54B-83B0-58796F1510A3}">
      <dgm:prSet/>
      <dgm:spPr/>
      <dgm:t>
        <a:bodyPr/>
        <a:lstStyle/>
        <a:p>
          <a:r>
            <a:rPr lang="de-DE"/>
            <a:t>Integration von Fachwissen und Erfahrung:</a:t>
          </a:r>
          <a:endParaRPr lang="de-DE" dirty="0"/>
        </a:p>
      </dgm:t>
    </dgm:pt>
    <dgm:pt modelId="{D1A3CBEE-7D3A-C544-A252-08BB8B9475FD}" type="parTrans" cxnId="{153BD009-5416-9E49-808E-5E4C77D978E9}">
      <dgm:prSet/>
      <dgm:spPr/>
      <dgm:t>
        <a:bodyPr/>
        <a:lstStyle/>
        <a:p>
          <a:endParaRPr lang="de-DE"/>
        </a:p>
      </dgm:t>
    </dgm:pt>
    <dgm:pt modelId="{F7CC351E-B136-3B49-9C4A-4F3EEA411D08}" type="sibTrans" cxnId="{153BD009-5416-9E49-808E-5E4C77D978E9}">
      <dgm:prSet/>
      <dgm:spPr/>
      <dgm:t>
        <a:bodyPr/>
        <a:lstStyle/>
        <a:p>
          <a:endParaRPr lang="de-DE"/>
        </a:p>
      </dgm:t>
    </dgm:pt>
    <dgm:pt modelId="{03E62981-D3A6-DB4C-852B-B111B19A3428}">
      <dgm:prSet/>
      <dgm:spPr/>
      <dgm:t>
        <a:bodyPr/>
        <a:lstStyle/>
        <a:p>
          <a:r>
            <a:rPr lang="de-DE"/>
            <a:t>KI-basierte Entscheidungsunterstützung:</a:t>
          </a:r>
          <a:endParaRPr lang="de-DE" dirty="0"/>
        </a:p>
      </dgm:t>
    </dgm:pt>
    <dgm:pt modelId="{8E1C1D33-7A56-1F41-ABA0-8CBFF9E1AABF}" type="parTrans" cxnId="{894B9BB0-03E5-444D-B265-185AA716D98D}">
      <dgm:prSet/>
      <dgm:spPr/>
      <dgm:t>
        <a:bodyPr/>
        <a:lstStyle/>
        <a:p>
          <a:endParaRPr lang="de-DE"/>
        </a:p>
      </dgm:t>
    </dgm:pt>
    <dgm:pt modelId="{1F86BDAD-7F66-7545-9ED4-55349E125889}" type="sibTrans" cxnId="{894B9BB0-03E5-444D-B265-185AA716D98D}">
      <dgm:prSet/>
      <dgm:spPr/>
      <dgm:t>
        <a:bodyPr/>
        <a:lstStyle/>
        <a:p>
          <a:endParaRPr lang="de-DE"/>
        </a:p>
      </dgm:t>
    </dgm:pt>
    <dgm:pt modelId="{44E0AE56-F274-5546-BD6A-DF2663D671ED}">
      <dgm:prSet/>
      <dgm:spPr/>
      <dgm:t>
        <a:bodyPr/>
        <a:lstStyle/>
        <a:p>
          <a:r>
            <a:rPr lang="de-DE"/>
            <a:t>Interaktive Planungsfeatures:</a:t>
          </a:r>
          <a:endParaRPr lang="de-DE" dirty="0"/>
        </a:p>
      </dgm:t>
    </dgm:pt>
    <dgm:pt modelId="{748D295E-F305-6047-885E-495830050314}" type="parTrans" cxnId="{C32EDC77-0EE2-A34D-847D-16F3C7FDD96D}">
      <dgm:prSet/>
      <dgm:spPr/>
      <dgm:t>
        <a:bodyPr/>
        <a:lstStyle/>
        <a:p>
          <a:endParaRPr lang="de-DE"/>
        </a:p>
      </dgm:t>
    </dgm:pt>
    <dgm:pt modelId="{87F57164-8221-ED47-8B0C-90BD2A9B7E05}" type="sibTrans" cxnId="{C32EDC77-0EE2-A34D-847D-16F3C7FDD96D}">
      <dgm:prSet/>
      <dgm:spPr/>
      <dgm:t>
        <a:bodyPr/>
        <a:lstStyle/>
        <a:p>
          <a:endParaRPr lang="de-DE"/>
        </a:p>
      </dgm:t>
    </dgm:pt>
    <dgm:pt modelId="{89FCF35B-1D0A-6643-86E8-408D55B2F352}">
      <dgm:prSet/>
      <dgm:spPr/>
      <dgm:t>
        <a:bodyPr/>
        <a:lstStyle/>
        <a:p>
          <a:r>
            <a:rPr lang="de-DE"/>
            <a:t>Förderung und Laufzeit:</a:t>
          </a:r>
          <a:endParaRPr lang="de-DE" dirty="0"/>
        </a:p>
      </dgm:t>
    </dgm:pt>
    <dgm:pt modelId="{9F53CE65-1A14-834D-985B-C4ED9DF9271C}" type="parTrans" cxnId="{7A36788F-14A8-3845-937E-49DF441111AF}">
      <dgm:prSet/>
      <dgm:spPr/>
      <dgm:t>
        <a:bodyPr/>
        <a:lstStyle/>
        <a:p>
          <a:endParaRPr lang="de-DE"/>
        </a:p>
      </dgm:t>
    </dgm:pt>
    <dgm:pt modelId="{8C3E296E-3C30-344A-BE74-52BECB1AA98E}" type="sibTrans" cxnId="{7A36788F-14A8-3845-937E-49DF441111AF}">
      <dgm:prSet/>
      <dgm:spPr/>
      <dgm:t>
        <a:bodyPr/>
        <a:lstStyle/>
        <a:p>
          <a:endParaRPr lang="de-DE"/>
        </a:p>
      </dgm:t>
    </dgm:pt>
    <dgm:pt modelId="{C9627E40-2396-DD40-9C88-A317DE7D2FBD}">
      <dgm:prSet/>
      <dgm:spPr/>
      <dgm:t>
        <a:bodyPr/>
        <a:lstStyle/>
        <a:p>
          <a:pPr>
            <a:lnSpc>
              <a:spcPct val="100000"/>
            </a:lnSpc>
          </a:pPr>
          <a:r>
            <a:rPr lang="de-DE" dirty="0"/>
            <a:t>Angesichts des demografischen Wandels, des Fachkräftemangels und der zunehmenden Komplexität von Pflegesituationen steht die stationäre Pflege vor großen Herausforderungen.</a:t>
          </a:r>
        </a:p>
      </dgm:t>
    </dgm:pt>
    <dgm:pt modelId="{96637EE3-E6CD-CC41-BCC7-1BCA6905E57A}" type="parTrans" cxnId="{E9157A38-4E93-854A-A15F-E9F80F46EEE7}">
      <dgm:prSet/>
      <dgm:spPr/>
      <dgm:t>
        <a:bodyPr/>
        <a:lstStyle/>
        <a:p>
          <a:endParaRPr lang="de-DE"/>
        </a:p>
      </dgm:t>
    </dgm:pt>
    <dgm:pt modelId="{DF436E1D-2AE2-E949-AD5F-36843DB3A809}" type="sibTrans" cxnId="{E9157A38-4E93-854A-A15F-E9F80F46EEE7}">
      <dgm:prSet/>
      <dgm:spPr/>
    </dgm:pt>
    <dgm:pt modelId="{C8D1350A-0A71-1E4D-89CF-BD8856DD811A}">
      <dgm:prSet/>
      <dgm:spPr/>
      <dgm:t>
        <a:bodyPr/>
        <a:lstStyle/>
        <a:p>
          <a:pPr>
            <a:lnSpc>
              <a:spcPct val="100000"/>
            </a:lnSpc>
          </a:pPr>
          <a:r>
            <a:rPr lang="de-DE" dirty="0"/>
            <a:t>Das Projekt </a:t>
          </a:r>
          <a:r>
            <a:rPr lang="de-DE" dirty="0" err="1"/>
            <a:t>ViKI</a:t>
          </a:r>
          <a:r>
            <a:rPr lang="de-DE" dirty="0"/>
            <a:t> pro adressiert diese Herausforderungen durch die Entwicklung einer Webanwendung für die digital assistierte Pflegeplanung, die </a:t>
          </a:r>
          <a:r>
            <a:rPr lang="de-DE" dirty="0" err="1"/>
            <a:t>Pflegeexpert:innen</a:t>
          </a:r>
          <a:r>
            <a:rPr lang="de-DE" dirty="0"/>
            <a:t> bei der Erhebung individueller Pflegebedarfe und der Planung geeigneter Maßnahmen unterstützt.</a:t>
          </a:r>
        </a:p>
      </dgm:t>
    </dgm:pt>
    <dgm:pt modelId="{3C0B4119-3019-794C-BAAD-A5EDCF6F04C2}" type="parTrans" cxnId="{82E70B4C-0634-AB4F-85CA-E9533D9E17A4}">
      <dgm:prSet/>
      <dgm:spPr/>
      <dgm:t>
        <a:bodyPr/>
        <a:lstStyle/>
        <a:p>
          <a:endParaRPr lang="de-DE"/>
        </a:p>
      </dgm:t>
    </dgm:pt>
    <dgm:pt modelId="{D8768187-D172-AB42-99FF-AC48B3F157B9}" type="sibTrans" cxnId="{82E70B4C-0634-AB4F-85CA-E9533D9E17A4}">
      <dgm:prSet/>
      <dgm:spPr/>
    </dgm:pt>
    <dgm:pt modelId="{670F8348-3392-694F-97FC-65A2B4C28180}">
      <dgm:prSet/>
      <dgm:spPr/>
      <dgm:t>
        <a:bodyPr/>
        <a:lstStyle/>
        <a:p>
          <a:pPr>
            <a:lnSpc>
              <a:spcPct val="100000"/>
            </a:lnSpc>
          </a:pPr>
          <a:r>
            <a:rPr lang="de-DE" dirty="0"/>
            <a:t>Die Anwendung ermöglicht die Dokumentation durchgeführter Pflegemaßnahmen, die als Basis für die Gewinnung und Integration von Erfahrungswissen in zukünftige Planungssituationen dient.</a:t>
          </a:r>
        </a:p>
      </dgm:t>
    </dgm:pt>
    <dgm:pt modelId="{4CB50AA9-9363-0248-AA30-E9E20893F58D}" type="parTrans" cxnId="{91DE16E8-183E-B240-AF34-20C42F5C0025}">
      <dgm:prSet/>
      <dgm:spPr/>
      <dgm:t>
        <a:bodyPr/>
        <a:lstStyle/>
        <a:p>
          <a:endParaRPr lang="de-DE"/>
        </a:p>
      </dgm:t>
    </dgm:pt>
    <dgm:pt modelId="{7D050F97-B850-F44A-866C-10AA25839FB0}" type="sibTrans" cxnId="{91DE16E8-183E-B240-AF34-20C42F5C0025}">
      <dgm:prSet/>
      <dgm:spPr/>
    </dgm:pt>
    <dgm:pt modelId="{6F966DC6-82B8-EA44-8B1D-C06DB80015ED}">
      <dgm:prSet/>
      <dgm:spPr/>
      <dgm:t>
        <a:bodyPr/>
        <a:lstStyle/>
        <a:p>
          <a:pPr>
            <a:lnSpc>
              <a:spcPct val="100000"/>
            </a:lnSpc>
          </a:pPr>
          <a:r>
            <a:rPr lang="de-DE" dirty="0" err="1"/>
            <a:t>ViKI</a:t>
          </a:r>
          <a:r>
            <a:rPr lang="de-DE" dirty="0"/>
            <a:t> pro nutzt Künstliche Intelligenz und mathematische Entscheidungsfindung, um aus einem regelbasierten System von Pflegefachwissen automatische Maßnahmenvorschläge zu generieren.</a:t>
          </a:r>
        </a:p>
      </dgm:t>
    </dgm:pt>
    <dgm:pt modelId="{5556B93C-DC81-A840-8463-C3B66BC7BA05}" type="parTrans" cxnId="{F70A2550-DF7B-A343-B87C-0586A2EEBF4A}">
      <dgm:prSet/>
      <dgm:spPr/>
      <dgm:t>
        <a:bodyPr/>
        <a:lstStyle/>
        <a:p>
          <a:endParaRPr lang="de-DE"/>
        </a:p>
      </dgm:t>
    </dgm:pt>
    <dgm:pt modelId="{F3042C28-D1AC-E44A-B4E2-6F6BC170502B}" type="sibTrans" cxnId="{F70A2550-DF7B-A343-B87C-0586A2EEBF4A}">
      <dgm:prSet/>
      <dgm:spPr/>
    </dgm:pt>
    <dgm:pt modelId="{32283CF6-A941-F549-9AF0-A80871F24F32}">
      <dgm:prSet/>
      <dgm:spPr/>
      <dgm:t>
        <a:bodyPr/>
        <a:lstStyle/>
        <a:p>
          <a:pPr>
            <a:lnSpc>
              <a:spcPct val="100000"/>
            </a:lnSpc>
          </a:pPr>
          <a:r>
            <a:rPr lang="de-DE" dirty="0" err="1"/>
            <a:t>Pflegeexpert:innen</a:t>
          </a:r>
          <a:r>
            <a:rPr lang="de-DE" dirty="0"/>
            <a:t> können mithilfe interaktiver Features Entscheidungen treffen, die bei Veränderungen des Pflegefalls im Sinne einer sequenziellen Entscheidungsfindung angepasst werden.</a:t>
          </a:r>
        </a:p>
      </dgm:t>
    </dgm:pt>
    <dgm:pt modelId="{4F3A52B6-0C81-3C47-995E-DC2451AD9C04}" type="parTrans" cxnId="{2D6FE495-2DCD-F047-9A1C-6FC4D0DEBF35}">
      <dgm:prSet/>
      <dgm:spPr/>
      <dgm:t>
        <a:bodyPr/>
        <a:lstStyle/>
        <a:p>
          <a:endParaRPr lang="de-DE"/>
        </a:p>
      </dgm:t>
    </dgm:pt>
    <dgm:pt modelId="{8A051CED-1F34-D244-B580-E906360C8744}" type="sibTrans" cxnId="{2D6FE495-2DCD-F047-9A1C-6FC4D0DEBF35}">
      <dgm:prSet/>
      <dgm:spPr/>
    </dgm:pt>
    <dgm:pt modelId="{FA54436B-9E6E-F744-A300-6D1056F77F98}">
      <dgm:prSet/>
      <dgm:spPr/>
      <dgm:t>
        <a:bodyPr/>
        <a:lstStyle/>
        <a:p>
          <a:pPr>
            <a:lnSpc>
              <a:spcPct val="100000"/>
            </a:lnSpc>
          </a:pPr>
          <a:r>
            <a:rPr lang="de-DE" dirty="0"/>
            <a:t>Das Projekt wird vom Bundesministerium für Bildung und Forschung (BMBF) gefördert und ist auf drei Jahre angelegt, beginnend am 1. August 2022.</a:t>
          </a:r>
        </a:p>
      </dgm:t>
    </dgm:pt>
    <dgm:pt modelId="{37825CAF-E345-8040-AB09-233BC085E86D}" type="parTrans" cxnId="{6D37624B-E1F4-8142-992A-6F1F2D58FF4A}">
      <dgm:prSet/>
      <dgm:spPr/>
      <dgm:t>
        <a:bodyPr/>
        <a:lstStyle/>
        <a:p>
          <a:endParaRPr lang="de-DE"/>
        </a:p>
      </dgm:t>
    </dgm:pt>
    <dgm:pt modelId="{6E6C605C-CA32-1C48-98B4-DA6A4A3CACEE}" type="sibTrans" cxnId="{6D37624B-E1F4-8142-992A-6F1F2D58FF4A}">
      <dgm:prSet/>
      <dgm:spPr/>
    </dgm:pt>
    <dgm:pt modelId="{BB831F87-9726-8A4D-B11D-5E98E1547598}" type="pres">
      <dgm:prSet presAssocID="{295D3B8C-A57D-874E-904E-E4D0706372F7}" presName="diagram" presStyleCnt="0">
        <dgm:presLayoutVars>
          <dgm:dir/>
          <dgm:resizeHandles val="exact"/>
        </dgm:presLayoutVars>
      </dgm:prSet>
      <dgm:spPr/>
    </dgm:pt>
    <dgm:pt modelId="{57E76602-2DC7-A643-96F7-DAB66C2537D5}" type="pres">
      <dgm:prSet presAssocID="{5AAFEA40-CFE6-764A-A2F2-DA96E643A98B}" presName="node" presStyleLbl="node1" presStyleIdx="0" presStyleCnt="6">
        <dgm:presLayoutVars>
          <dgm:bulletEnabled val="1"/>
        </dgm:presLayoutVars>
      </dgm:prSet>
      <dgm:spPr/>
    </dgm:pt>
    <dgm:pt modelId="{FED3AC7F-6ED5-FE49-8E72-C86F952D286B}" type="pres">
      <dgm:prSet presAssocID="{79FC7BDB-0846-584A-AB6D-F605E9B054A5}" presName="sibTrans" presStyleCnt="0"/>
      <dgm:spPr/>
    </dgm:pt>
    <dgm:pt modelId="{DAC893E3-D423-274C-AEBC-A401F793FA15}" type="pres">
      <dgm:prSet presAssocID="{04840087-0D63-C543-941F-B49756F3FD65}" presName="node" presStyleLbl="node1" presStyleIdx="1" presStyleCnt="6">
        <dgm:presLayoutVars>
          <dgm:bulletEnabled val="1"/>
        </dgm:presLayoutVars>
      </dgm:prSet>
      <dgm:spPr/>
    </dgm:pt>
    <dgm:pt modelId="{EF9D640B-46F5-8A46-91DD-0AF405CDF3D0}" type="pres">
      <dgm:prSet presAssocID="{C26BCF73-89DD-344E-A284-832823268BC3}" presName="sibTrans" presStyleCnt="0"/>
      <dgm:spPr/>
    </dgm:pt>
    <dgm:pt modelId="{6B2752D7-7BF2-0F40-9E77-D3B29F1E492F}" type="pres">
      <dgm:prSet presAssocID="{FE40968E-4B40-C54B-83B0-58796F1510A3}" presName="node" presStyleLbl="node1" presStyleIdx="2" presStyleCnt="6">
        <dgm:presLayoutVars>
          <dgm:bulletEnabled val="1"/>
        </dgm:presLayoutVars>
      </dgm:prSet>
      <dgm:spPr/>
    </dgm:pt>
    <dgm:pt modelId="{FE04B721-281F-AF48-BF99-0A42AAA1C344}" type="pres">
      <dgm:prSet presAssocID="{F7CC351E-B136-3B49-9C4A-4F3EEA411D08}" presName="sibTrans" presStyleCnt="0"/>
      <dgm:spPr/>
    </dgm:pt>
    <dgm:pt modelId="{08273FDE-4271-424E-8609-19B799D1A6F4}" type="pres">
      <dgm:prSet presAssocID="{03E62981-D3A6-DB4C-852B-B111B19A3428}" presName="node" presStyleLbl="node1" presStyleIdx="3" presStyleCnt="6">
        <dgm:presLayoutVars>
          <dgm:bulletEnabled val="1"/>
        </dgm:presLayoutVars>
      </dgm:prSet>
      <dgm:spPr/>
    </dgm:pt>
    <dgm:pt modelId="{6C9691D1-B809-324D-9715-4826B52AFF2E}" type="pres">
      <dgm:prSet presAssocID="{1F86BDAD-7F66-7545-9ED4-55349E125889}" presName="sibTrans" presStyleCnt="0"/>
      <dgm:spPr/>
    </dgm:pt>
    <dgm:pt modelId="{95F99A57-9558-214E-B3DC-A783D8E72E40}" type="pres">
      <dgm:prSet presAssocID="{44E0AE56-F274-5546-BD6A-DF2663D671ED}" presName="node" presStyleLbl="node1" presStyleIdx="4" presStyleCnt="6">
        <dgm:presLayoutVars>
          <dgm:bulletEnabled val="1"/>
        </dgm:presLayoutVars>
      </dgm:prSet>
      <dgm:spPr/>
    </dgm:pt>
    <dgm:pt modelId="{72B075C5-2796-5548-8BCF-8644C97939E7}" type="pres">
      <dgm:prSet presAssocID="{87F57164-8221-ED47-8B0C-90BD2A9B7E05}" presName="sibTrans" presStyleCnt="0"/>
      <dgm:spPr/>
    </dgm:pt>
    <dgm:pt modelId="{82FAFBB4-120E-764A-8B29-CCBFF0498F36}" type="pres">
      <dgm:prSet presAssocID="{89FCF35B-1D0A-6643-86E8-408D55B2F352}" presName="node" presStyleLbl="node1" presStyleIdx="5" presStyleCnt="6">
        <dgm:presLayoutVars>
          <dgm:bulletEnabled val="1"/>
        </dgm:presLayoutVars>
      </dgm:prSet>
      <dgm:spPr/>
    </dgm:pt>
  </dgm:ptLst>
  <dgm:cxnLst>
    <dgm:cxn modelId="{153BD009-5416-9E49-808E-5E4C77D978E9}" srcId="{295D3B8C-A57D-874E-904E-E4D0706372F7}" destId="{FE40968E-4B40-C54B-83B0-58796F1510A3}" srcOrd="2" destOrd="0" parTransId="{D1A3CBEE-7D3A-C544-A252-08BB8B9475FD}" sibTransId="{F7CC351E-B136-3B49-9C4A-4F3EEA411D08}"/>
    <dgm:cxn modelId="{A262191D-1DA2-9840-9E82-890D2D30ECE2}" type="presOf" srcId="{670F8348-3392-694F-97FC-65A2B4C28180}" destId="{6B2752D7-7BF2-0F40-9E77-D3B29F1E492F}" srcOrd="0" destOrd="1" presId="urn:microsoft.com/office/officeart/2005/8/layout/default"/>
    <dgm:cxn modelId="{E9157A38-4E93-854A-A15F-E9F80F46EEE7}" srcId="{5AAFEA40-CFE6-764A-A2F2-DA96E643A98B}" destId="{C9627E40-2396-DD40-9C88-A317DE7D2FBD}" srcOrd="0" destOrd="0" parTransId="{96637EE3-E6CD-CC41-BCC7-1BCA6905E57A}" sibTransId="{DF436E1D-2AE2-E949-AD5F-36843DB3A809}"/>
    <dgm:cxn modelId="{6D37624B-E1F4-8142-992A-6F1F2D58FF4A}" srcId="{89FCF35B-1D0A-6643-86E8-408D55B2F352}" destId="{FA54436B-9E6E-F744-A300-6D1056F77F98}" srcOrd="0" destOrd="0" parTransId="{37825CAF-E345-8040-AB09-233BC085E86D}" sibTransId="{6E6C605C-CA32-1C48-98B4-DA6A4A3CACEE}"/>
    <dgm:cxn modelId="{82E70B4C-0634-AB4F-85CA-E9533D9E17A4}" srcId="{04840087-0D63-C543-941F-B49756F3FD65}" destId="{C8D1350A-0A71-1E4D-89CF-BD8856DD811A}" srcOrd="0" destOrd="0" parTransId="{3C0B4119-3019-794C-BAAD-A5EDCF6F04C2}" sibTransId="{D8768187-D172-AB42-99FF-AC48B3F157B9}"/>
    <dgm:cxn modelId="{F70A2550-DF7B-A343-B87C-0586A2EEBF4A}" srcId="{03E62981-D3A6-DB4C-852B-B111B19A3428}" destId="{6F966DC6-82B8-EA44-8B1D-C06DB80015ED}" srcOrd="0" destOrd="0" parTransId="{5556B93C-DC81-A840-8463-C3B66BC7BA05}" sibTransId="{F3042C28-D1AC-E44A-B4E2-6F6BC170502B}"/>
    <dgm:cxn modelId="{432A8356-00FA-FE4A-AD98-7ECAA1F40E20}" srcId="{295D3B8C-A57D-874E-904E-E4D0706372F7}" destId="{04840087-0D63-C543-941F-B49756F3FD65}" srcOrd="1" destOrd="0" parTransId="{C4207AE0-5E17-8549-BF8C-1BFD6E11BAAD}" sibTransId="{C26BCF73-89DD-344E-A284-832823268BC3}"/>
    <dgm:cxn modelId="{C32EDC77-0EE2-A34D-847D-16F3C7FDD96D}" srcId="{295D3B8C-A57D-874E-904E-E4D0706372F7}" destId="{44E0AE56-F274-5546-BD6A-DF2663D671ED}" srcOrd="4" destOrd="0" parTransId="{748D295E-F305-6047-885E-495830050314}" sibTransId="{87F57164-8221-ED47-8B0C-90BD2A9B7E05}"/>
    <dgm:cxn modelId="{C6578F87-E24A-B947-A334-6648F6C67B45}" type="presOf" srcId="{44E0AE56-F274-5546-BD6A-DF2663D671ED}" destId="{95F99A57-9558-214E-B3DC-A783D8E72E40}" srcOrd="0" destOrd="0" presId="urn:microsoft.com/office/officeart/2005/8/layout/default"/>
    <dgm:cxn modelId="{7A36788F-14A8-3845-937E-49DF441111AF}" srcId="{295D3B8C-A57D-874E-904E-E4D0706372F7}" destId="{89FCF35B-1D0A-6643-86E8-408D55B2F352}" srcOrd="5" destOrd="0" parTransId="{9F53CE65-1A14-834D-985B-C4ED9DF9271C}" sibTransId="{8C3E296E-3C30-344A-BE74-52BECB1AA98E}"/>
    <dgm:cxn modelId="{2D6FE495-2DCD-F047-9A1C-6FC4D0DEBF35}" srcId="{44E0AE56-F274-5546-BD6A-DF2663D671ED}" destId="{32283CF6-A941-F549-9AF0-A80871F24F32}" srcOrd="0" destOrd="0" parTransId="{4F3A52B6-0C81-3C47-995E-DC2451AD9C04}" sibTransId="{8A051CED-1F34-D244-B580-E906360C8744}"/>
    <dgm:cxn modelId="{53F83BAA-12C9-0240-A810-58CAA528514D}" srcId="{295D3B8C-A57D-874E-904E-E4D0706372F7}" destId="{5AAFEA40-CFE6-764A-A2F2-DA96E643A98B}" srcOrd="0" destOrd="0" parTransId="{FBE944DD-D5AF-3440-880A-12A7D47CFBEE}" sibTransId="{79FC7BDB-0846-584A-AB6D-F605E9B054A5}"/>
    <dgm:cxn modelId="{50CF91AB-AEA9-A14C-AFD8-A81F4E513A44}" type="presOf" srcId="{FE40968E-4B40-C54B-83B0-58796F1510A3}" destId="{6B2752D7-7BF2-0F40-9E77-D3B29F1E492F}" srcOrd="0" destOrd="0" presId="urn:microsoft.com/office/officeart/2005/8/layout/default"/>
    <dgm:cxn modelId="{894B9BB0-03E5-444D-B265-185AA716D98D}" srcId="{295D3B8C-A57D-874E-904E-E4D0706372F7}" destId="{03E62981-D3A6-DB4C-852B-B111B19A3428}" srcOrd="3" destOrd="0" parTransId="{8E1C1D33-7A56-1F41-ABA0-8CBFF9E1AABF}" sibTransId="{1F86BDAD-7F66-7545-9ED4-55349E125889}"/>
    <dgm:cxn modelId="{5D5114B5-24A5-5246-A658-9AC1028B451E}" type="presOf" srcId="{32283CF6-A941-F549-9AF0-A80871F24F32}" destId="{95F99A57-9558-214E-B3DC-A783D8E72E40}" srcOrd="0" destOrd="1" presId="urn:microsoft.com/office/officeart/2005/8/layout/default"/>
    <dgm:cxn modelId="{B6778FC4-C266-6743-B051-1C8F6CEE4F11}" type="presOf" srcId="{6F966DC6-82B8-EA44-8B1D-C06DB80015ED}" destId="{08273FDE-4271-424E-8609-19B799D1A6F4}" srcOrd="0" destOrd="1" presId="urn:microsoft.com/office/officeart/2005/8/layout/default"/>
    <dgm:cxn modelId="{CD23A0C8-CEEC-E142-AB98-99D5E5772F7B}" type="presOf" srcId="{FA54436B-9E6E-F744-A300-6D1056F77F98}" destId="{82FAFBB4-120E-764A-8B29-CCBFF0498F36}" srcOrd="0" destOrd="1" presId="urn:microsoft.com/office/officeart/2005/8/layout/default"/>
    <dgm:cxn modelId="{A3C4E1D7-D9DB-994E-8623-0EFA02653A67}" type="presOf" srcId="{03E62981-D3A6-DB4C-852B-B111B19A3428}" destId="{08273FDE-4271-424E-8609-19B799D1A6F4}" srcOrd="0" destOrd="0" presId="urn:microsoft.com/office/officeart/2005/8/layout/default"/>
    <dgm:cxn modelId="{86A9FEDA-3D35-DE4F-84D8-580A9F3B59E2}" type="presOf" srcId="{89FCF35B-1D0A-6643-86E8-408D55B2F352}" destId="{82FAFBB4-120E-764A-8B29-CCBFF0498F36}" srcOrd="0" destOrd="0" presId="urn:microsoft.com/office/officeart/2005/8/layout/default"/>
    <dgm:cxn modelId="{EEEB04DE-9B13-4645-9C9D-2BB256DE8A81}" type="presOf" srcId="{295D3B8C-A57D-874E-904E-E4D0706372F7}" destId="{BB831F87-9726-8A4D-B11D-5E98E1547598}" srcOrd="0" destOrd="0" presId="urn:microsoft.com/office/officeart/2005/8/layout/default"/>
    <dgm:cxn modelId="{5FD5FADE-D5CE-F447-94CA-DE79CBF77F1A}" type="presOf" srcId="{C9627E40-2396-DD40-9C88-A317DE7D2FBD}" destId="{57E76602-2DC7-A643-96F7-DAB66C2537D5}" srcOrd="0" destOrd="1" presId="urn:microsoft.com/office/officeart/2005/8/layout/default"/>
    <dgm:cxn modelId="{91DE16E8-183E-B240-AF34-20C42F5C0025}" srcId="{FE40968E-4B40-C54B-83B0-58796F1510A3}" destId="{670F8348-3392-694F-97FC-65A2B4C28180}" srcOrd="0" destOrd="0" parTransId="{4CB50AA9-9363-0248-AA30-E9E20893F58D}" sibTransId="{7D050F97-B850-F44A-866C-10AA25839FB0}"/>
    <dgm:cxn modelId="{D3F270ED-B230-F845-AB1D-8FCE55EDC96C}" type="presOf" srcId="{04840087-0D63-C543-941F-B49756F3FD65}" destId="{DAC893E3-D423-274C-AEBC-A401F793FA15}" srcOrd="0" destOrd="0" presId="urn:microsoft.com/office/officeart/2005/8/layout/default"/>
    <dgm:cxn modelId="{17ED0CF3-728B-1241-AD49-413601AE810E}" type="presOf" srcId="{C8D1350A-0A71-1E4D-89CF-BD8856DD811A}" destId="{DAC893E3-D423-274C-AEBC-A401F793FA15}" srcOrd="0" destOrd="1" presId="urn:microsoft.com/office/officeart/2005/8/layout/default"/>
    <dgm:cxn modelId="{9FF1D6FF-6B76-A840-A47A-B9E80279E349}" type="presOf" srcId="{5AAFEA40-CFE6-764A-A2F2-DA96E643A98B}" destId="{57E76602-2DC7-A643-96F7-DAB66C2537D5}" srcOrd="0" destOrd="0" presId="urn:microsoft.com/office/officeart/2005/8/layout/default"/>
    <dgm:cxn modelId="{45C26459-1E47-304B-B773-A361DF7B47EB}" type="presParOf" srcId="{BB831F87-9726-8A4D-B11D-5E98E1547598}" destId="{57E76602-2DC7-A643-96F7-DAB66C2537D5}" srcOrd="0" destOrd="0" presId="urn:microsoft.com/office/officeart/2005/8/layout/default"/>
    <dgm:cxn modelId="{00CFA6D5-D9E1-E241-8158-A477056E9AC0}" type="presParOf" srcId="{BB831F87-9726-8A4D-B11D-5E98E1547598}" destId="{FED3AC7F-6ED5-FE49-8E72-C86F952D286B}" srcOrd="1" destOrd="0" presId="urn:microsoft.com/office/officeart/2005/8/layout/default"/>
    <dgm:cxn modelId="{0D9D5BF1-6434-234A-97BE-425DC607458F}" type="presParOf" srcId="{BB831F87-9726-8A4D-B11D-5E98E1547598}" destId="{DAC893E3-D423-274C-AEBC-A401F793FA15}" srcOrd="2" destOrd="0" presId="urn:microsoft.com/office/officeart/2005/8/layout/default"/>
    <dgm:cxn modelId="{75E3256C-05DF-A34A-9E3A-6A11B726FE24}" type="presParOf" srcId="{BB831F87-9726-8A4D-B11D-5E98E1547598}" destId="{EF9D640B-46F5-8A46-91DD-0AF405CDF3D0}" srcOrd="3" destOrd="0" presId="urn:microsoft.com/office/officeart/2005/8/layout/default"/>
    <dgm:cxn modelId="{87952113-47A3-8B48-A788-EDD7A90ADFFE}" type="presParOf" srcId="{BB831F87-9726-8A4D-B11D-5E98E1547598}" destId="{6B2752D7-7BF2-0F40-9E77-D3B29F1E492F}" srcOrd="4" destOrd="0" presId="urn:microsoft.com/office/officeart/2005/8/layout/default"/>
    <dgm:cxn modelId="{BE599C4A-6E2A-8843-BBCA-77EBF1ABE735}" type="presParOf" srcId="{BB831F87-9726-8A4D-B11D-5E98E1547598}" destId="{FE04B721-281F-AF48-BF99-0A42AAA1C344}" srcOrd="5" destOrd="0" presId="urn:microsoft.com/office/officeart/2005/8/layout/default"/>
    <dgm:cxn modelId="{FB14FB5E-4B05-404F-A082-1439F997350F}" type="presParOf" srcId="{BB831F87-9726-8A4D-B11D-5E98E1547598}" destId="{08273FDE-4271-424E-8609-19B799D1A6F4}" srcOrd="6" destOrd="0" presId="urn:microsoft.com/office/officeart/2005/8/layout/default"/>
    <dgm:cxn modelId="{9EA64048-BF9E-504F-99CE-A2284AB97DDB}" type="presParOf" srcId="{BB831F87-9726-8A4D-B11D-5E98E1547598}" destId="{6C9691D1-B809-324D-9715-4826B52AFF2E}" srcOrd="7" destOrd="0" presId="urn:microsoft.com/office/officeart/2005/8/layout/default"/>
    <dgm:cxn modelId="{E92B7581-CADE-9344-970E-96CA40AA0413}" type="presParOf" srcId="{BB831F87-9726-8A4D-B11D-5E98E1547598}" destId="{95F99A57-9558-214E-B3DC-A783D8E72E40}" srcOrd="8" destOrd="0" presId="urn:microsoft.com/office/officeart/2005/8/layout/default"/>
    <dgm:cxn modelId="{E502DF87-3DA3-8C43-AA30-0DBF8B330A02}" type="presParOf" srcId="{BB831F87-9726-8A4D-B11D-5E98E1547598}" destId="{72B075C5-2796-5548-8BCF-8644C97939E7}" srcOrd="9" destOrd="0" presId="urn:microsoft.com/office/officeart/2005/8/layout/default"/>
    <dgm:cxn modelId="{00CB65C8-3154-CC46-9B95-D0CCDBC4525E}" type="presParOf" srcId="{BB831F87-9726-8A4D-B11D-5E98E1547598}" destId="{82FAFBB4-120E-764A-8B29-CCBFF0498F36}"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F79AB1-1D2B-C94F-AD16-F20588A71407}">
      <dsp:nvSpPr>
        <dsp:cNvPr id="0" name=""/>
        <dsp:cNvSpPr/>
      </dsp:nvSpPr>
      <dsp:spPr>
        <a:xfrm>
          <a:off x="0" y="1031613"/>
          <a:ext cx="3025303" cy="5276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de-DE" sz="2200" kern="1200" dirty="0"/>
            <a:t>Künstliche Intelligenz</a:t>
          </a:r>
          <a:endParaRPr lang="en-US" sz="2200" kern="1200" dirty="0"/>
        </a:p>
      </dsp:txBody>
      <dsp:txXfrm>
        <a:off x="25759" y="1057372"/>
        <a:ext cx="2973785" cy="476152"/>
      </dsp:txXfrm>
    </dsp:sp>
    <dsp:sp modelId="{CF982CED-2760-F34C-97AC-92BCCB3CC89E}">
      <dsp:nvSpPr>
        <dsp:cNvPr id="0" name=""/>
        <dsp:cNvSpPr/>
      </dsp:nvSpPr>
      <dsp:spPr>
        <a:xfrm>
          <a:off x="0" y="1622643"/>
          <a:ext cx="3025303" cy="5276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de-DE" sz="2200" kern="1200"/>
            <a:t>Maschinelles Lernen</a:t>
          </a:r>
          <a:endParaRPr lang="en-US" sz="2200" kern="1200"/>
        </a:p>
      </dsp:txBody>
      <dsp:txXfrm>
        <a:off x="25759" y="1648402"/>
        <a:ext cx="2973785" cy="476152"/>
      </dsp:txXfrm>
    </dsp:sp>
    <dsp:sp modelId="{34454E1E-AFC9-904A-A45C-BE61FE31912C}">
      <dsp:nvSpPr>
        <dsp:cNvPr id="0" name=""/>
        <dsp:cNvSpPr/>
      </dsp:nvSpPr>
      <dsp:spPr>
        <a:xfrm>
          <a:off x="0" y="2213673"/>
          <a:ext cx="3025303" cy="5276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de-DE" sz="2200" kern="1200"/>
            <a:t>Generative KI</a:t>
          </a:r>
          <a:endParaRPr lang="en-US" sz="2200" kern="1200"/>
        </a:p>
      </dsp:txBody>
      <dsp:txXfrm>
        <a:off x="25759" y="2239432"/>
        <a:ext cx="2973785" cy="476152"/>
      </dsp:txXfrm>
    </dsp:sp>
    <dsp:sp modelId="{85E87815-57F8-D446-92C9-9F8C13A4C120}">
      <dsp:nvSpPr>
        <dsp:cNvPr id="0" name=""/>
        <dsp:cNvSpPr/>
      </dsp:nvSpPr>
      <dsp:spPr>
        <a:xfrm>
          <a:off x="0" y="2804703"/>
          <a:ext cx="3025303" cy="5276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de-DE" sz="2200" kern="1200"/>
            <a:t>Large Language Modelle</a:t>
          </a:r>
          <a:endParaRPr lang="en-US" sz="2200" kern="1200"/>
        </a:p>
      </dsp:txBody>
      <dsp:txXfrm>
        <a:off x="25759" y="2830462"/>
        <a:ext cx="2973785" cy="476152"/>
      </dsp:txXfrm>
    </dsp:sp>
    <dsp:sp modelId="{A16A517E-7458-DC42-BD88-466F183F36B5}">
      <dsp:nvSpPr>
        <dsp:cNvPr id="0" name=""/>
        <dsp:cNvSpPr/>
      </dsp:nvSpPr>
      <dsp:spPr>
        <a:xfrm>
          <a:off x="0" y="3395733"/>
          <a:ext cx="3025303" cy="5276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de-DE" sz="2200" kern="1200"/>
            <a:t>GPT 4</a:t>
          </a:r>
          <a:endParaRPr lang="en-US" sz="2200" kern="1200"/>
        </a:p>
      </dsp:txBody>
      <dsp:txXfrm>
        <a:off x="25759" y="3421492"/>
        <a:ext cx="2973785" cy="476152"/>
      </dsp:txXfrm>
    </dsp:sp>
    <dsp:sp modelId="{5EBE5316-BEAF-AD4C-8926-BE15F8C1CEF9}">
      <dsp:nvSpPr>
        <dsp:cNvPr id="0" name=""/>
        <dsp:cNvSpPr/>
      </dsp:nvSpPr>
      <dsp:spPr>
        <a:xfrm>
          <a:off x="0" y="3986763"/>
          <a:ext cx="3025303" cy="5276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de-DE" sz="2200" kern="1200"/>
            <a:t>ChatGPT</a:t>
          </a:r>
          <a:endParaRPr lang="en-US" sz="2200" kern="1200"/>
        </a:p>
      </dsp:txBody>
      <dsp:txXfrm>
        <a:off x="25759" y="4012522"/>
        <a:ext cx="2973785" cy="4761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305F97-826C-4450-BFF9-6C4F89D9435A}">
      <dsp:nvSpPr>
        <dsp:cNvPr id="0" name=""/>
        <dsp:cNvSpPr/>
      </dsp:nvSpPr>
      <dsp:spPr>
        <a:xfrm>
          <a:off x="0" y="2439"/>
          <a:ext cx="6301601" cy="123661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9E1C665-F9FC-4501-830C-5F801D4C32FA}">
      <dsp:nvSpPr>
        <dsp:cNvPr id="0" name=""/>
        <dsp:cNvSpPr/>
      </dsp:nvSpPr>
      <dsp:spPr>
        <a:xfrm>
          <a:off x="374076" y="280678"/>
          <a:ext cx="680139" cy="68013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048383B-A5EF-4C64-AE75-EF50A16D63DC}">
      <dsp:nvSpPr>
        <dsp:cNvPr id="0" name=""/>
        <dsp:cNvSpPr/>
      </dsp:nvSpPr>
      <dsp:spPr>
        <a:xfrm>
          <a:off x="1428292" y="2439"/>
          <a:ext cx="4873308" cy="12366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875" tIns="130875" rIns="130875" bIns="130875" numCol="1" spcCol="1270" anchor="ctr" anchorCtr="0">
          <a:noAutofit/>
        </a:bodyPr>
        <a:lstStyle/>
        <a:p>
          <a:pPr marL="0" lvl="0" indent="0" algn="l" defTabSz="889000">
            <a:lnSpc>
              <a:spcPct val="100000"/>
            </a:lnSpc>
            <a:spcBef>
              <a:spcPct val="0"/>
            </a:spcBef>
            <a:spcAft>
              <a:spcPct val="35000"/>
            </a:spcAft>
            <a:buNone/>
          </a:pPr>
          <a:r>
            <a:rPr lang="en-US" sz="2000" kern="1200"/>
            <a:t>Individualismus: Fokus auf persönliche Interessen statt kollektives Wohl.</a:t>
          </a:r>
        </a:p>
      </dsp:txBody>
      <dsp:txXfrm>
        <a:off x="1428292" y="2439"/>
        <a:ext cx="4873308" cy="1236616"/>
      </dsp:txXfrm>
    </dsp:sp>
    <dsp:sp modelId="{58D0EDB9-DCFB-412E-8921-EF998FE95D00}">
      <dsp:nvSpPr>
        <dsp:cNvPr id="0" name=""/>
        <dsp:cNvSpPr/>
      </dsp:nvSpPr>
      <dsp:spPr>
        <a:xfrm>
          <a:off x="0" y="1548210"/>
          <a:ext cx="6301601" cy="123661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1AB3098-1483-43DC-8F56-7DA2CD34BE76}">
      <dsp:nvSpPr>
        <dsp:cNvPr id="0" name=""/>
        <dsp:cNvSpPr/>
      </dsp:nvSpPr>
      <dsp:spPr>
        <a:xfrm>
          <a:off x="374076" y="1826449"/>
          <a:ext cx="680139" cy="68013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3759D98-5965-4900-AEA4-A13B627CEFD5}">
      <dsp:nvSpPr>
        <dsp:cNvPr id="0" name=""/>
        <dsp:cNvSpPr/>
      </dsp:nvSpPr>
      <dsp:spPr>
        <a:xfrm>
          <a:off x="1428292" y="1548210"/>
          <a:ext cx="4873308" cy="12366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875" tIns="130875" rIns="130875" bIns="130875" numCol="1" spcCol="1270" anchor="ctr" anchorCtr="0">
          <a:noAutofit/>
        </a:bodyPr>
        <a:lstStyle/>
        <a:p>
          <a:pPr marL="0" lvl="0" indent="0" algn="l" defTabSz="889000">
            <a:lnSpc>
              <a:spcPct val="100000"/>
            </a:lnSpc>
            <a:spcBef>
              <a:spcPct val="0"/>
            </a:spcBef>
            <a:spcAft>
              <a:spcPct val="35000"/>
            </a:spcAft>
            <a:buNone/>
          </a:pPr>
          <a:r>
            <a:rPr lang="en-US" sz="2000" kern="1200"/>
            <a:t>Profitmaximierung: Finanzielle Gewinne stehen im Vordergrund.</a:t>
          </a:r>
        </a:p>
      </dsp:txBody>
      <dsp:txXfrm>
        <a:off x="1428292" y="1548210"/>
        <a:ext cx="4873308" cy="1236616"/>
      </dsp:txXfrm>
    </dsp:sp>
    <dsp:sp modelId="{D8ABAC78-A5D9-4128-B393-C7B73E67FBCE}">
      <dsp:nvSpPr>
        <dsp:cNvPr id="0" name=""/>
        <dsp:cNvSpPr/>
      </dsp:nvSpPr>
      <dsp:spPr>
        <a:xfrm>
          <a:off x="0" y="3093981"/>
          <a:ext cx="6301601" cy="123661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72A20D-9D51-47EE-893A-82A075F2C228}">
      <dsp:nvSpPr>
        <dsp:cNvPr id="0" name=""/>
        <dsp:cNvSpPr/>
      </dsp:nvSpPr>
      <dsp:spPr>
        <a:xfrm>
          <a:off x="374076" y="3372220"/>
          <a:ext cx="680139" cy="68013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62F40ED-4C4F-4FC5-AFF4-3898631951A9}">
      <dsp:nvSpPr>
        <dsp:cNvPr id="0" name=""/>
        <dsp:cNvSpPr/>
      </dsp:nvSpPr>
      <dsp:spPr>
        <a:xfrm>
          <a:off x="1428292" y="3093981"/>
          <a:ext cx="4873308" cy="12366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875" tIns="130875" rIns="130875" bIns="130875" numCol="1" spcCol="1270" anchor="ctr" anchorCtr="0">
          <a:noAutofit/>
        </a:bodyPr>
        <a:lstStyle/>
        <a:p>
          <a:pPr marL="0" lvl="0" indent="0" algn="l" defTabSz="889000">
            <a:lnSpc>
              <a:spcPct val="100000"/>
            </a:lnSpc>
            <a:spcBef>
              <a:spcPct val="0"/>
            </a:spcBef>
            <a:spcAft>
              <a:spcPct val="35000"/>
            </a:spcAft>
            <a:buNone/>
          </a:pPr>
          <a:r>
            <a:rPr lang="en-US" sz="2000" kern="1200"/>
            <a:t>Lobbyismus: Vertretung spezifischer Interessen statt der gesamten Gesellschaft.</a:t>
          </a:r>
        </a:p>
      </dsp:txBody>
      <dsp:txXfrm>
        <a:off x="1428292" y="3093981"/>
        <a:ext cx="4873308" cy="1236616"/>
      </dsp:txXfrm>
    </dsp:sp>
    <dsp:sp modelId="{6C699116-53A0-4080-BF5C-33B6A7842285}">
      <dsp:nvSpPr>
        <dsp:cNvPr id="0" name=""/>
        <dsp:cNvSpPr/>
      </dsp:nvSpPr>
      <dsp:spPr>
        <a:xfrm>
          <a:off x="0" y="4639752"/>
          <a:ext cx="6301601" cy="123661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DA28F6B-E057-461E-9052-6594891A5D20}">
      <dsp:nvSpPr>
        <dsp:cNvPr id="0" name=""/>
        <dsp:cNvSpPr/>
      </dsp:nvSpPr>
      <dsp:spPr>
        <a:xfrm>
          <a:off x="374076" y="4917991"/>
          <a:ext cx="680139" cy="68013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2911409-8D14-42C1-B8C3-90EBBC38CBE7}">
      <dsp:nvSpPr>
        <dsp:cNvPr id="0" name=""/>
        <dsp:cNvSpPr/>
      </dsp:nvSpPr>
      <dsp:spPr>
        <a:xfrm>
          <a:off x="1428292" y="4639752"/>
          <a:ext cx="4873308" cy="12366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875" tIns="130875" rIns="130875" bIns="130875" numCol="1" spcCol="1270" anchor="ctr" anchorCtr="0">
          <a:noAutofit/>
        </a:bodyPr>
        <a:lstStyle/>
        <a:p>
          <a:pPr marL="0" lvl="0" indent="0" algn="l" defTabSz="889000">
            <a:lnSpc>
              <a:spcPct val="100000"/>
            </a:lnSpc>
            <a:spcBef>
              <a:spcPct val="0"/>
            </a:spcBef>
            <a:spcAft>
              <a:spcPct val="35000"/>
            </a:spcAft>
            <a:buNone/>
          </a:pPr>
          <a:r>
            <a:rPr lang="en-US" sz="2000" kern="1200"/>
            <a:t>Kurzfristige Gewinnorientierung: Fehlender Fokus auf nachhaltige Vorteile.</a:t>
          </a:r>
        </a:p>
      </dsp:txBody>
      <dsp:txXfrm>
        <a:off x="1428292" y="4639752"/>
        <a:ext cx="4873308" cy="12366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E2780F-A817-3945-AE22-9C015C49CAE9}">
      <dsp:nvSpPr>
        <dsp:cNvPr id="0" name=""/>
        <dsp:cNvSpPr/>
      </dsp:nvSpPr>
      <dsp:spPr>
        <a:xfrm>
          <a:off x="3201" y="445489"/>
          <a:ext cx="2539866" cy="152391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de-DE" sz="1800" kern="1200"/>
            <a:t>Verstärkung sozialer Ungleichheiten:</a:t>
          </a:r>
        </a:p>
        <a:p>
          <a:pPr marL="114300" lvl="1" indent="-114300" algn="l" defTabSz="622300">
            <a:lnSpc>
              <a:spcPct val="90000"/>
            </a:lnSpc>
            <a:spcBef>
              <a:spcPct val="0"/>
            </a:spcBef>
            <a:spcAft>
              <a:spcPct val="15000"/>
            </a:spcAft>
            <a:buChar char="•"/>
          </a:pPr>
          <a:r>
            <a:rPr lang="de-DE" sz="1400" kern="1200" dirty="0"/>
            <a:t>Bias in Daten und Algorithmen</a:t>
          </a:r>
        </a:p>
        <a:p>
          <a:pPr marL="114300" lvl="1" indent="-114300" algn="l" defTabSz="622300">
            <a:lnSpc>
              <a:spcPct val="90000"/>
            </a:lnSpc>
            <a:spcBef>
              <a:spcPct val="0"/>
            </a:spcBef>
            <a:spcAft>
              <a:spcPct val="15000"/>
            </a:spcAft>
            <a:buChar char="•"/>
          </a:pPr>
          <a:r>
            <a:rPr lang="de-DE" sz="1400" kern="1200" dirty="0"/>
            <a:t>Ungleicher Zugang zu KI-Technologien</a:t>
          </a:r>
        </a:p>
      </dsp:txBody>
      <dsp:txXfrm>
        <a:off x="3201" y="445489"/>
        <a:ext cx="2539866" cy="1523919"/>
      </dsp:txXfrm>
    </dsp:sp>
    <dsp:sp modelId="{920053D6-8810-1E4C-A03A-DBF7E489602C}">
      <dsp:nvSpPr>
        <dsp:cNvPr id="0" name=""/>
        <dsp:cNvSpPr/>
      </dsp:nvSpPr>
      <dsp:spPr>
        <a:xfrm>
          <a:off x="2797054" y="445489"/>
          <a:ext cx="2539866" cy="152391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de-DE" sz="1800" kern="1200" dirty="0"/>
            <a:t>Überwachung und Verlust der Privatsphäre:</a:t>
          </a:r>
        </a:p>
        <a:p>
          <a:pPr marL="114300" lvl="1" indent="-114300" algn="l" defTabSz="622300">
            <a:lnSpc>
              <a:spcPct val="90000"/>
            </a:lnSpc>
            <a:spcBef>
              <a:spcPct val="0"/>
            </a:spcBef>
            <a:spcAft>
              <a:spcPct val="15000"/>
            </a:spcAft>
            <a:buChar char="•"/>
          </a:pPr>
          <a:r>
            <a:rPr lang="de-DE" sz="1400" kern="1200"/>
            <a:t>Massenüberwachung</a:t>
          </a:r>
        </a:p>
        <a:p>
          <a:pPr marL="114300" lvl="1" indent="-114300" algn="l" defTabSz="622300">
            <a:lnSpc>
              <a:spcPct val="90000"/>
            </a:lnSpc>
            <a:spcBef>
              <a:spcPct val="0"/>
            </a:spcBef>
            <a:spcAft>
              <a:spcPct val="15000"/>
            </a:spcAft>
            <a:buChar char="•"/>
          </a:pPr>
          <a:r>
            <a:rPr lang="de-DE" sz="1400" kern="1200"/>
            <a:t>Datenmissbrauch</a:t>
          </a:r>
          <a:endParaRPr lang="de-DE" sz="1400" kern="1200" dirty="0"/>
        </a:p>
      </dsp:txBody>
      <dsp:txXfrm>
        <a:off x="2797054" y="445489"/>
        <a:ext cx="2539866" cy="1523919"/>
      </dsp:txXfrm>
    </dsp:sp>
    <dsp:sp modelId="{A196F68D-882A-B54E-AE22-1876DF94A5D0}">
      <dsp:nvSpPr>
        <dsp:cNvPr id="0" name=""/>
        <dsp:cNvSpPr/>
      </dsp:nvSpPr>
      <dsp:spPr>
        <a:xfrm>
          <a:off x="5590907" y="445489"/>
          <a:ext cx="2539866" cy="152391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de-DE" sz="1800" kern="1200"/>
            <a:t>Desinformation und Manipulation:</a:t>
          </a:r>
        </a:p>
        <a:p>
          <a:pPr marL="114300" lvl="1" indent="-114300" algn="l" defTabSz="622300">
            <a:lnSpc>
              <a:spcPct val="90000"/>
            </a:lnSpc>
            <a:spcBef>
              <a:spcPct val="0"/>
            </a:spcBef>
            <a:spcAft>
              <a:spcPct val="15000"/>
            </a:spcAft>
            <a:buChar char="•"/>
          </a:pPr>
          <a:r>
            <a:rPr lang="de-DE" sz="1400" kern="1200"/>
            <a:t>Deepfakes</a:t>
          </a:r>
        </a:p>
        <a:p>
          <a:pPr marL="114300" lvl="1" indent="-114300" algn="l" defTabSz="622300">
            <a:lnSpc>
              <a:spcPct val="90000"/>
            </a:lnSpc>
            <a:spcBef>
              <a:spcPct val="0"/>
            </a:spcBef>
            <a:spcAft>
              <a:spcPct val="15000"/>
            </a:spcAft>
            <a:buChar char="•"/>
          </a:pPr>
          <a:r>
            <a:rPr lang="de-DE" sz="1400" kern="1200"/>
            <a:t>Automatisierte Trolle und Bots</a:t>
          </a:r>
        </a:p>
      </dsp:txBody>
      <dsp:txXfrm>
        <a:off x="5590907" y="445489"/>
        <a:ext cx="2539866" cy="1523919"/>
      </dsp:txXfrm>
    </dsp:sp>
    <dsp:sp modelId="{4833637F-F053-B144-98D3-C0AABB9964AD}">
      <dsp:nvSpPr>
        <dsp:cNvPr id="0" name=""/>
        <dsp:cNvSpPr/>
      </dsp:nvSpPr>
      <dsp:spPr>
        <a:xfrm>
          <a:off x="8384760" y="445489"/>
          <a:ext cx="2539866" cy="152391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de-DE" sz="1800" kern="1200"/>
            <a:t>Arbeitsplatzverluste und Prekarisierung:</a:t>
          </a:r>
        </a:p>
        <a:p>
          <a:pPr marL="114300" lvl="1" indent="-114300" algn="l" defTabSz="622300">
            <a:lnSpc>
              <a:spcPct val="90000"/>
            </a:lnSpc>
            <a:spcBef>
              <a:spcPct val="0"/>
            </a:spcBef>
            <a:spcAft>
              <a:spcPct val="15000"/>
            </a:spcAft>
            <a:buChar char="•"/>
          </a:pPr>
          <a:r>
            <a:rPr lang="de-DE" sz="1400" kern="1200"/>
            <a:t>Automatisierung</a:t>
          </a:r>
        </a:p>
        <a:p>
          <a:pPr marL="114300" lvl="1" indent="-114300" algn="l" defTabSz="622300">
            <a:lnSpc>
              <a:spcPct val="90000"/>
            </a:lnSpc>
            <a:spcBef>
              <a:spcPct val="0"/>
            </a:spcBef>
            <a:spcAft>
              <a:spcPct val="15000"/>
            </a:spcAft>
            <a:buChar char="•"/>
          </a:pPr>
          <a:r>
            <a:rPr lang="de-DE" sz="1400" kern="1200"/>
            <a:t>Plattformökonomie</a:t>
          </a:r>
        </a:p>
      </dsp:txBody>
      <dsp:txXfrm>
        <a:off x="8384760" y="445489"/>
        <a:ext cx="2539866" cy="1523919"/>
      </dsp:txXfrm>
    </dsp:sp>
    <dsp:sp modelId="{33F1CD28-12A4-5D4C-B866-048C07A975A9}">
      <dsp:nvSpPr>
        <dsp:cNvPr id="0" name=""/>
        <dsp:cNvSpPr/>
      </dsp:nvSpPr>
      <dsp:spPr>
        <a:xfrm>
          <a:off x="1400128" y="2223395"/>
          <a:ext cx="2539866" cy="152391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de-DE" sz="1800" kern="1200"/>
            <a:t>Ressourcenintensität und Umweltbelastung:</a:t>
          </a:r>
        </a:p>
        <a:p>
          <a:pPr marL="114300" lvl="1" indent="-114300" algn="l" defTabSz="622300">
            <a:lnSpc>
              <a:spcPct val="90000"/>
            </a:lnSpc>
            <a:spcBef>
              <a:spcPct val="0"/>
            </a:spcBef>
            <a:spcAft>
              <a:spcPct val="15000"/>
            </a:spcAft>
            <a:buChar char="•"/>
          </a:pPr>
          <a:r>
            <a:rPr lang="de-DE" sz="1400" kern="1200"/>
            <a:t>Hoher Energieverbrauch</a:t>
          </a:r>
        </a:p>
        <a:p>
          <a:pPr marL="114300" lvl="1" indent="-114300" algn="l" defTabSz="622300">
            <a:lnSpc>
              <a:spcPct val="90000"/>
            </a:lnSpc>
            <a:spcBef>
              <a:spcPct val="0"/>
            </a:spcBef>
            <a:spcAft>
              <a:spcPct val="15000"/>
            </a:spcAft>
            <a:buChar char="•"/>
          </a:pPr>
          <a:r>
            <a:rPr lang="de-DE" sz="1400" kern="1200"/>
            <a:t>Ressourcenverschwendung</a:t>
          </a:r>
        </a:p>
      </dsp:txBody>
      <dsp:txXfrm>
        <a:off x="1400128" y="2223395"/>
        <a:ext cx="2539866" cy="1523919"/>
      </dsp:txXfrm>
    </dsp:sp>
    <dsp:sp modelId="{B97D3C9E-644C-5E4F-87CB-3B52503EA32B}">
      <dsp:nvSpPr>
        <dsp:cNvPr id="0" name=""/>
        <dsp:cNvSpPr/>
      </dsp:nvSpPr>
      <dsp:spPr>
        <a:xfrm>
          <a:off x="4193981" y="2223395"/>
          <a:ext cx="2539866" cy="152391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de-DE" sz="1800" kern="1200"/>
            <a:t>Monopolisierung und Machtkonzentration:</a:t>
          </a:r>
        </a:p>
        <a:p>
          <a:pPr marL="114300" lvl="1" indent="-114300" algn="l" defTabSz="622300">
            <a:lnSpc>
              <a:spcPct val="90000"/>
            </a:lnSpc>
            <a:spcBef>
              <a:spcPct val="0"/>
            </a:spcBef>
            <a:spcAft>
              <a:spcPct val="15000"/>
            </a:spcAft>
            <a:buChar char="•"/>
          </a:pPr>
          <a:r>
            <a:rPr lang="de-DE" sz="1400" kern="1200"/>
            <a:t>Dominanz großer Technologieunternehmen</a:t>
          </a:r>
        </a:p>
        <a:p>
          <a:pPr marL="114300" lvl="1" indent="-114300" algn="l" defTabSz="622300">
            <a:lnSpc>
              <a:spcPct val="90000"/>
            </a:lnSpc>
            <a:spcBef>
              <a:spcPct val="0"/>
            </a:spcBef>
            <a:spcAft>
              <a:spcPct val="15000"/>
            </a:spcAft>
            <a:buChar char="•"/>
          </a:pPr>
          <a:r>
            <a:rPr lang="de-DE" sz="1400" kern="1200"/>
            <a:t>Einschränkung von Innovation</a:t>
          </a:r>
        </a:p>
      </dsp:txBody>
      <dsp:txXfrm>
        <a:off x="4193981" y="2223395"/>
        <a:ext cx="2539866" cy="1523919"/>
      </dsp:txXfrm>
    </dsp:sp>
    <dsp:sp modelId="{4351820D-B6E5-B648-9878-D9275B6C575F}">
      <dsp:nvSpPr>
        <dsp:cNvPr id="0" name=""/>
        <dsp:cNvSpPr/>
      </dsp:nvSpPr>
      <dsp:spPr>
        <a:xfrm>
          <a:off x="6987834" y="2223395"/>
          <a:ext cx="2539866" cy="152391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de-DE" sz="1800" kern="1200" dirty="0"/>
            <a:t>Unkontrollierter Einsatz in der Kriegsführung:</a:t>
          </a:r>
        </a:p>
        <a:p>
          <a:pPr marL="114300" lvl="1" indent="-114300" algn="l" defTabSz="622300">
            <a:lnSpc>
              <a:spcPct val="90000"/>
            </a:lnSpc>
            <a:spcBef>
              <a:spcPct val="0"/>
            </a:spcBef>
            <a:spcAft>
              <a:spcPct val="15000"/>
            </a:spcAft>
            <a:buChar char="•"/>
          </a:pPr>
          <a:r>
            <a:rPr lang="de-DE" sz="1400" kern="1200"/>
            <a:t>Autonome Waffensysteme</a:t>
          </a:r>
        </a:p>
        <a:p>
          <a:pPr marL="114300" lvl="1" indent="-114300" algn="l" defTabSz="622300">
            <a:lnSpc>
              <a:spcPct val="90000"/>
            </a:lnSpc>
            <a:spcBef>
              <a:spcPct val="0"/>
            </a:spcBef>
            <a:spcAft>
              <a:spcPct val="15000"/>
            </a:spcAft>
            <a:buChar char="•"/>
          </a:pPr>
          <a:r>
            <a:rPr lang="de-DE" sz="1400" kern="1200"/>
            <a:t>Militarisierung von KI</a:t>
          </a:r>
        </a:p>
      </dsp:txBody>
      <dsp:txXfrm>
        <a:off x="6987834" y="2223395"/>
        <a:ext cx="2539866" cy="152391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E76602-2DC7-A643-96F7-DAB66C2537D5}">
      <dsp:nvSpPr>
        <dsp:cNvPr id="0" name=""/>
        <dsp:cNvSpPr/>
      </dsp:nvSpPr>
      <dsp:spPr>
        <a:xfrm>
          <a:off x="0" y="164770"/>
          <a:ext cx="3809999" cy="228599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de-DE" sz="1800" kern="1200"/>
            <a:t>Herausforderungen in der Pflege:</a:t>
          </a:r>
          <a:endParaRPr lang="de-DE" sz="1800" kern="1200" dirty="0"/>
        </a:p>
        <a:p>
          <a:pPr marL="114300" lvl="1" indent="-114300" algn="l" defTabSz="622300">
            <a:lnSpc>
              <a:spcPct val="100000"/>
            </a:lnSpc>
            <a:spcBef>
              <a:spcPct val="0"/>
            </a:spcBef>
            <a:spcAft>
              <a:spcPct val="15000"/>
            </a:spcAft>
            <a:buChar char="•"/>
          </a:pPr>
          <a:r>
            <a:rPr lang="de-DE" sz="1400" kern="1200" dirty="0"/>
            <a:t>Angesichts des demografischen Wandels, des Fachkräftemangels und der zunehmenden Komplexität von Pflegesituationen steht die stationäre Pflege vor großen Herausforderungen.</a:t>
          </a:r>
        </a:p>
      </dsp:txBody>
      <dsp:txXfrm>
        <a:off x="0" y="164770"/>
        <a:ext cx="3809999" cy="2285999"/>
      </dsp:txXfrm>
    </dsp:sp>
    <dsp:sp modelId="{DAC893E3-D423-274C-AEBC-A401F793FA15}">
      <dsp:nvSpPr>
        <dsp:cNvPr id="0" name=""/>
        <dsp:cNvSpPr/>
      </dsp:nvSpPr>
      <dsp:spPr>
        <a:xfrm>
          <a:off x="4190999" y="164770"/>
          <a:ext cx="3809999" cy="2285999"/>
        </a:xfrm>
        <a:prstGeom prst="rect">
          <a:avLst/>
        </a:prstGeom>
        <a:solidFill>
          <a:schemeClr val="accent2">
            <a:hueOff val="-291073"/>
            <a:satOff val="-16786"/>
            <a:lumOff val="17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de-DE" sz="1800" kern="1200"/>
            <a:t>Digitale Unterstützung durch ViKI pro:</a:t>
          </a:r>
          <a:endParaRPr lang="de-DE" sz="1800" kern="1200" dirty="0"/>
        </a:p>
        <a:p>
          <a:pPr marL="114300" lvl="1" indent="-114300" algn="l" defTabSz="622300">
            <a:lnSpc>
              <a:spcPct val="100000"/>
            </a:lnSpc>
            <a:spcBef>
              <a:spcPct val="0"/>
            </a:spcBef>
            <a:spcAft>
              <a:spcPct val="15000"/>
            </a:spcAft>
            <a:buChar char="•"/>
          </a:pPr>
          <a:r>
            <a:rPr lang="de-DE" sz="1400" kern="1200" dirty="0"/>
            <a:t>Das Projekt </a:t>
          </a:r>
          <a:r>
            <a:rPr lang="de-DE" sz="1400" kern="1200" dirty="0" err="1"/>
            <a:t>ViKI</a:t>
          </a:r>
          <a:r>
            <a:rPr lang="de-DE" sz="1400" kern="1200" dirty="0"/>
            <a:t> pro adressiert diese Herausforderungen durch die Entwicklung einer Webanwendung für die digital assistierte Pflegeplanung, die </a:t>
          </a:r>
          <a:r>
            <a:rPr lang="de-DE" sz="1400" kern="1200" dirty="0" err="1"/>
            <a:t>Pflegeexpert:innen</a:t>
          </a:r>
          <a:r>
            <a:rPr lang="de-DE" sz="1400" kern="1200" dirty="0"/>
            <a:t> bei der Erhebung individueller Pflegebedarfe und der Planung geeigneter Maßnahmen unterstützt.</a:t>
          </a:r>
        </a:p>
      </dsp:txBody>
      <dsp:txXfrm>
        <a:off x="4190999" y="164770"/>
        <a:ext cx="3809999" cy="2285999"/>
      </dsp:txXfrm>
    </dsp:sp>
    <dsp:sp modelId="{6B2752D7-7BF2-0F40-9E77-D3B29F1E492F}">
      <dsp:nvSpPr>
        <dsp:cNvPr id="0" name=""/>
        <dsp:cNvSpPr/>
      </dsp:nvSpPr>
      <dsp:spPr>
        <a:xfrm>
          <a:off x="8381998" y="164770"/>
          <a:ext cx="3809999" cy="2285999"/>
        </a:xfrm>
        <a:prstGeom prst="rect">
          <a:avLst/>
        </a:prstGeom>
        <a:solidFill>
          <a:schemeClr val="accent2">
            <a:hueOff val="-582145"/>
            <a:satOff val="-33571"/>
            <a:lumOff val="34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de-DE" sz="1800" kern="1200"/>
            <a:t>Integration von Fachwissen und Erfahrung:</a:t>
          </a:r>
          <a:endParaRPr lang="de-DE" sz="1800" kern="1200" dirty="0"/>
        </a:p>
        <a:p>
          <a:pPr marL="114300" lvl="1" indent="-114300" algn="l" defTabSz="622300">
            <a:lnSpc>
              <a:spcPct val="100000"/>
            </a:lnSpc>
            <a:spcBef>
              <a:spcPct val="0"/>
            </a:spcBef>
            <a:spcAft>
              <a:spcPct val="15000"/>
            </a:spcAft>
            <a:buChar char="•"/>
          </a:pPr>
          <a:r>
            <a:rPr lang="de-DE" sz="1400" kern="1200" dirty="0"/>
            <a:t>Die Anwendung ermöglicht die Dokumentation durchgeführter Pflegemaßnahmen, die als Basis für die Gewinnung und Integration von Erfahrungswissen in zukünftige Planungssituationen dient.</a:t>
          </a:r>
        </a:p>
      </dsp:txBody>
      <dsp:txXfrm>
        <a:off x="8381998" y="164770"/>
        <a:ext cx="3809999" cy="2285999"/>
      </dsp:txXfrm>
    </dsp:sp>
    <dsp:sp modelId="{08273FDE-4271-424E-8609-19B799D1A6F4}">
      <dsp:nvSpPr>
        <dsp:cNvPr id="0" name=""/>
        <dsp:cNvSpPr/>
      </dsp:nvSpPr>
      <dsp:spPr>
        <a:xfrm>
          <a:off x="0" y="2831770"/>
          <a:ext cx="3809999" cy="2285999"/>
        </a:xfrm>
        <a:prstGeom prst="rect">
          <a:avLst/>
        </a:prstGeom>
        <a:solidFill>
          <a:schemeClr val="accent2">
            <a:hueOff val="-873218"/>
            <a:satOff val="-50357"/>
            <a:lumOff val="5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de-DE" sz="1800" kern="1200"/>
            <a:t>KI-basierte Entscheidungsunterstützung:</a:t>
          </a:r>
          <a:endParaRPr lang="de-DE" sz="1800" kern="1200" dirty="0"/>
        </a:p>
        <a:p>
          <a:pPr marL="114300" lvl="1" indent="-114300" algn="l" defTabSz="622300">
            <a:lnSpc>
              <a:spcPct val="100000"/>
            </a:lnSpc>
            <a:spcBef>
              <a:spcPct val="0"/>
            </a:spcBef>
            <a:spcAft>
              <a:spcPct val="15000"/>
            </a:spcAft>
            <a:buChar char="•"/>
          </a:pPr>
          <a:r>
            <a:rPr lang="de-DE" sz="1400" kern="1200" dirty="0" err="1"/>
            <a:t>ViKI</a:t>
          </a:r>
          <a:r>
            <a:rPr lang="de-DE" sz="1400" kern="1200" dirty="0"/>
            <a:t> pro nutzt Künstliche Intelligenz und mathematische Entscheidungsfindung, um aus einem regelbasierten System von Pflegefachwissen automatische Maßnahmenvorschläge zu generieren.</a:t>
          </a:r>
        </a:p>
      </dsp:txBody>
      <dsp:txXfrm>
        <a:off x="0" y="2831770"/>
        <a:ext cx="3809999" cy="2285999"/>
      </dsp:txXfrm>
    </dsp:sp>
    <dsp:sp modelId="{95F99A57-9558-214E-B3DC-A783D8E72E40}">
      <dsp:nvSpPr>
        <dsp:cNvPr id="0" name=""/>
        <dsp:cNvSpPr/>
      </dsp:nvSpPr>
      <dsp:spPr>
        <a:xfrm>
          <a:off x="4190999" y="2831770"/>
          <a:ext cx="3809999" cy="2285999"/>
        </a:xfrm>
        <a:prstGeom prst="rect">
          <a:avLst/>
        </a:prstGeom>
        <a:solidFill>
          <a:schemeClr val="accent2">
            <a:hueOff val="-1164290"/>
            <a:satOff val="-67142"/>
            <a:lumOff val="6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de-DE" sz="1800" kern="1200"/>
            <a:t>Interaktive Planungsfeatures:</a:t>
          </a:r>
          <a:endParaRPr lang="de-DE" sz="1800" kern="1200" dirty="0"/>
        </a:p>
        <a:p>
          <a:pPr marL="114300" lvl="1" indent="-114300" algn="l" defTabSz="622300">
            <a:lnSpc>
              <a:spcPct val="100000"/>
            </a:lnSpc>
            <a:spcBef>
              <a:spcPct val="0"/>
            </a:spcBef>
            <a:spcAft>
              <a:spcPct val="15000"/>
            </a:spcAft>
            <a:buChar char="•"/>
          </a:pPr>
          <a:r>
            <a:rPr lang="de-DE" sz="1400" kern="1200" dirty="0" err="1"/>
            <a:t>Pflegeexpert:innen</a:t>
          </a:r>
          <a:r>
            <a:rPr lang="de-DE" sz="1400" kern="1200" dirty="0"/>
            <a:t> können mithilfe interaktiver Features Entscheidungen treffen, die bei Veränderungen des Pflegefalls im Sinne einer sequenziellen Entscheidungsfindung angepasst werden.</a:t>
          </a:r>
        </a:p>
      </dsp:txBody>
      <dsp:txXfrm>
        <a:off x="4190999" y="2831770"/>
        <a:ext cx="3809999" cy="2285999"/>
      </dsp:txXfrm>
    </dsp:sp>
    <dsp:sp modelId="{82FAFBB4-120E-764A-8B29-CCBFF0498F36}">
      <dsp:nvSpPr>
        <dsp:cNvPr id="0" name=""/>
        <dsp:cNvSpPr/>
      </dsp:nvSpPr>
      <dsp:spPr>
        <a:xfrm>
          <a:off x="8381998" y="2831770"/>
          <a:ext cx="3809999" cy="2285999"/>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de-DE" sz="1800" kern="1200"/>
            <a:t>Förderung und Laufzeit:</a:t>
          </a:r>
          <a:endParaRPr lang="de-DE" sz="1800" kern="1200" dirty="0"/>
        </a:p>
        <a:p>
          <a:pPr marL="114300" lvl="1" indent="-114300" algn="l" defTabSz="622300">
            <a:lnSpc>
              <a:spcPct val="100000"/>
            </a:lnSpc>
            <a:spcBef>
              <a:spcPct val="0"/>
            </a:spcBef>
            <a:spcAft>
              <a:spcPct val="15000"/>
            </a:spcAft>
            <a:buChar char="•"/>
          </a:pPr>
          <a:r>
            <a:rPr lang="de-DE" sz="1400" kern="1200" dirty="0"/>
            <a:t>Das Projekt wird vom Bundesministerium für Bildung und Forschung (BMBF) gefördert und ist auf drei Jahre angelegt, beginnend am 1. August 2022.</a:t>
          </a:r>
        </a:p>
      </dsp:txBody>
      <dsp:txXfrm>
        <a:off x="8381998" y="2831770"/>
        <a:ext cx="3809999" cy="228599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6CB2A5-BB14-164C-B42A-BE6B409320FF}" type="datetimeFigureOut">
              <a:rPr lang="de-DE" smtClean="0"/>
              <a:t>08.12.24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90533E-7CA6-724E-95DE-C95D08612FB4}" type="slidenum">
              <a:rPr lang="de-DE" smtClean="0"/>
              <a:t>‹Nr.›</a:t>
            </a:fld>
            <a:endParaRPr lang="de-DE"/>
          </a:p>
        </p:txBody>
      </p:sp>
    </p:spTree>
    <p:extLst>
      <p:ext uri="{BB962C8B-B14F-4D97-AF65-F5344CB8AC3E}">
        <p14:creationId xmlns:p14="http://schemas.microsoft.com/office/powerpoint/2010/main" val="17407177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de.wikipedia.org/wiki/K%C3%BCnstliche_Intelligenz#cite_note-5"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s://de.wikipedia.org/wiki/K%C3%BCnstliche_Intelligenz#cite_note-7" TargetMode="External"/><Relationship Id="rId5" Type="http://schemas.openxmlformats.org/officeDocument/2006/relationships/hyperlink" Target="https://de.wikipedia.org/wiki/K%C3%BCnstliche_Intelligenz#cite_note-6" TargetMode="External"/><Relationship Id="rId4" Type="http://schemas.openxmlformats.org/officeDocument/2006/relationships/hyperlink" Target="https://de.wikipedia.org/wiki/K%C3%BCnstliche_Intelligenz#cite_note-Spektrum_Lexikon_Neuro-4"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D90533E-7CA6-724E-95DE-C95D08612FB4}" type="slidenum">
              <a:rPr lang="de-DE" smtClean="0"/>
              <a:t>1</a:t>
            </a:fld>
            <a:endParaRPr lang="de-DE"/>
          </a:p>
        </p:txBody>
      </p:sp>
    </p:spTree>
    <p:extLst>
      <p:ext uri="{BB962C8B-B14F-4D97-AF65-F5344CB8AC3E}">
        <p14:creationId xmlns:p14="http://schemas.microsoft.com/office/powerpoint/2010/main" val="1979151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D90533E-7CA6-724E-95DE-C95D08612FB4}" type="slidenum">
              <a:rPr lang="de-DE" smtClean="0"/>
              <a:t>2</a:t>
            </a:fld>
            <a:endParaRPr lang="de-DE"/>
          </a:p>
        </p:txBody>
      </p:sp>
    </p:spTree>
    <p:extLst>
      <p:ext uri="{BB962C8B-B14F-4D97-AF65-F5344CB8AC3E}">
        <p14:creationId xmlns:p14="http://schemas.microsoft.com/office/powerpoint/2010/main" val="29242039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BA2C37-43E4-8034-53A2-2DA7853AD13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3A67025-900E-1D9D-E56A-3F9F58D6F06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99144AA-D898-0CAE-B941-B34125AF83C7}"/>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B961C671-1590-693F-365A-38FCC33225FE}"/>
              </a:ext>
            </a:extLst>
          </p:cNvPr>
          <p:cNvSpPr>
            <a:spLocks noGrp="1"/>
          </p:cNvSpPr>
          <p:nvPr>
            <p:ph type="sldNum" sz="quarter" idx="5"/>
          </p:nvPr>
        </p:nvSpPr>
        <p:spPr/>
        <p:txBody>
          <a:bodyPr/>
          <a:lstStyle/>
          <a:p>
            <a:fld id="{CD90533E-7CA6-724E-95DE-C95D08612FB4}" type="slidenum">
              <a:rPr lang="de-DE" smtClean="0"/>
              <a:t>3</a:t>
            </a:fld>
            <a:endParaRPr lang="de-DE"/>
          </a:p>
        </p:txBody>
      </p:sp>
    </p:spTree>
    <p:extLst>
      <p:ext uri="{BB962C8B-B14F-4D97-AF65-F5344CB8AC3E}">
        <p14:creationId xmlns:p14="http://schemas.microsoft.com/office/powerpoint/2010/main" val="726798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D90533E-7CA6-724E-95DE-C95D08612FB4}" type="slidenum">
              <a:rPr lang="de-DE" smtClean="0"/>
              <a:t>4</a:t>
            </a:fld>
            <a:endParaRPr lang="de-DE"/>
          </a:p>
        </p:txBody>
      </p:sp>
    </p:spTree>
    <p:extLst>
      <p:ext uri="{BB962C8B-B14F-4D97-AF65-F5344CB8AC3E}">
        <p14:creationId xmlns:p14="http://schemas.microsoft.com/office/powerpoint/2010/main" val="24475878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spcBef>
                <a:spcPts val="200"/>
              </a:spcBef>
            </a:pPr>
            <a:r>
              <a:rPr lang="de-DE" sz="1800" b="1" kern="100" dirty="0">
                <a:solidFill>
                  <a:srgbClr val="1F3763"/>
                </a:solidFill>
                <a:effectLst/>
                <a:latin typeface="Calibri" panose="020F0502020204030204" pitchFamily="34" charset="0"/>
                <a:ea typeface="Calibri" panose="020F0502020204030204" pitchFamily="34" charset="0"/>
                <a:cs typeface="Times New Roman" panose="02020603050405020304" pitchFamily="18" charset="0"/>
              </a:rPr>
              <a:t>entwickelt von Apple, und Alexa, ein Produkt von Amazon, sind mittlerweile zu einem festen Bestandteil vieler Haushalte geworden. John </a:t>
            </a:r>
            <a:r>
              <a:rPr lang="de-DE" sz="1800" b="1" kern="100" dirty="0" err="1">
                <a:solidFill>
                  <a:srgbClr val="1F3763"/>
                </a:solidFill>
                <a:effectLst/>
                <a:latin typeface="Calibri" panose="020F0502020204030204" pitchFamily="34" charset="0"/>
                <a:ea typeface="Calibri" panose="020F0502020204030204" pitchFamily="34" charset="0"/>
                <a:cs typeface="Times New Roman" panose="02020603050405020304" pitchFamily="18" charset="0"/>
              </a:rPr>
              <a:t>Giannandrea</a:t>
            </a:r>
            <a:r>
              <a:rPr lang="de-DE" sz="1800" b="1" kern="100" dirty="0">
                <a:solidFill>
                  <a:srgbClr val="1F3763"/>
                </a:solidFill>
                <a:effectLst/>
                <a:latin typeface="Calibri" panose="020F0502020204030204" pitchFamily="34" charset="0"/>
                <a:ea typeface="Calibri" panose="020F0502020204030204" pitchFamily="34" charset="0"/>
                <a:cs typeface="Times New Roman" panose="02020603050405020304" pitchFamily="18" charset="0"/>
              </a:rPr>
              <a:t>, ehemals verantwortlich für die KI-Strategie bei Google und jetzt bei Apple, betont die Bedeutung von sprachgesteuerten Assistenten als Schnittstelle zwischen Menschen und Technologie.</a:t>
            </a:r>
            <a:endParaRPr lang="de-DE" sz="1800" b="1" kern="100"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a:spcBef>
                <a:spcPts val="200"/>
              </a:spcBef>
            </a:pPr>
            <a:r>
              <a:rPr lang="de-DE" sz="1800" b="1" kern="100" dirty="0">
                <a:solidFill>
                  <a:srgbClr val="1F3763"/>
                </a:solidFill>
                <a:effectLst/>
                <a:latin typeface="Calibri" panose="020F0502020204030204" pitchFamily="34" charset="0"/>
                <a:ea typeface="Calibri" panose="020F0502020204030204" pitchFamily="34" charset="0"/>
                <a:cs typeface="Times New Roman" panose="02020603050405020304" pitchFamily="18" charset="0"/>
              </a:rPr>
              <a:t> </a:t>
            </a:r>
            <a:endParaRPr lang="de-DE" sz="1800" b="1" kern="100"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a:spcBef>
                <a:spcPts val="200"/>
              </a:spcBef>
            </a:pPr>
            <a:r>
              <a:rPr lang="de-DE" sz="1800" b="1" kern="100" dirty="0">
                <a:solidFill>
                  <a:srgbClr val="1F3763"/>
                </a:solidFill>
                <a:effectLst/>
                <a:latin typeface="Calibri" panose="020F0502020204030204" pitchFamily="34" charset="0"/>
                <a:ea typeface="Calibri" panose="020F0502020204030204" pitchFamily="34" charset="0"/>
                <a:cs typeface="Times New Roman" panose="02020603050405020304" pitchFamily="18" charset="0"/>
              </a:rPr>
              <a:t>Stellen Sie sich diese Assistenten als unsichtbare Butler vor, die nicht nur einfache Aufgaben erledigen, sondern auch lernen, wie sie uns am besten dienen können. Der Unterschied ist, dass dieser Butler keine Tipps erwartet und 24/7 für uns da ist.</a:t>
            </a:r>
            <a:endParaRPr lang="de-DE" sz="1800" b="1" kern="100"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a:spcBef>
                <a:spcPts val="200"/>
              </a:spcBef>
            </a:pPr>
            <a:r>
              <a:rPr lang="de-DE" sz="1800" b="1" kern="100"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rPr>
              <a:t>Empfehlungssysteme (Netflix, Spotify)</a:t>
            </a:r>
          </a:p>
          <a:p>
            <a:pPr>
              <a:spcBef>
                <a:spcPts val="200"/>
              </a:spcBef>
            </a:pPr>
            <a:r>
              <a:rPr lang="de-DE" sz="1800" b="1" kern="100" dirty="0">
                <a:solidFill>
                  <a:srgbClr val="1F3763"/>
                </a:solidFill>
                <a:effectLst/>
                <a:latin typeface="Calibri" panose="020F0502020204030204" pitchFamily="34" charset="0"/>
                <a:ea typeface="Calibri" panose="020F0502020204030204" pitchFamily="34" charset="0"/>
                <a:cs typeface="Times New Roman" panose="02020603050405020304" pitchFamily="18" charset="0"/>
              </a:rPr>
              <a:t>Ein weiteres Alltagsbeispiel sind Empfehlungssysteme, wie sie von Netflix oder Spotify genutzt werden. Reed Hastings, der CEO von Netflix, und Daniel </a:t>
            </a:r>
            <a:r>
              <a:rPr lang="de-DE" sz="1800" b="1" kern="100" dirty="0" err="1">
                <a:solidFill>
                  <a:srgbClr val="1F3763"/>
                </a:solidFill>
                <a:effectLst/>
                <a:latin typeface="Calibri" panose="020F0502020204030204" pitchFamily="34" charset="0"/>
                <a:ea typeface="Calibri" panose="020F0502020204030204" pitchFamily="34" charset="0"/>
                <a:cs typeface="Times New Roman" panose="02020603050405020304" pitchFamily="18" charset="0"/>
              </a:rPr>
              <a:t>Ek</a:t>
            </a:r>
            <a:r>
              <a:rPr lang="de-DE" sz="1800" b="1" kern="100" dirty="0">
                <a:solidFill>
                  <a:srgbClr val="1F3763"/>
                </a:solidFill>
                <a:effectLst/>
                <a:latin typeface="Calibri" panose="020F0502020204030204" pitchFamily="34" charset="0"/>
                <a:ea typeface="Calibri" panose="020F0502020204030204" pitchFamily="34" charset="0"/>
                <a:cs typeface="Times New Roman" panose="02020603050405020304" pitchFamily="18" charset="0"/>
              </a:rPr>
              <a:t>, der Gründer von Spotify, haben die Macht der KI erkannt, um personalisierte Unterhaltungserlebnisse zu schaffen.</a:t>
            </a:r>
            <a:endParaRPr lang="de-DE" sz="1800" b="1" kern="100"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a:spcBef>
                <a:spcPts val="200"/>
              </a:spcBef>
            </a:pPr>
            <a:r>
              <a:rPr lang="de-DE" sz="1800" b="1" kern="100" dirty="0">
                <a:solidFill>
                  <a:srgbClr val="1F3763"/>
                </a:solidFill>
                <a:effectLst/>
                <a:latin typeface="Calibri" panose="020F0502020204030204" pitchFamily="34" charset="0"/>
                <a:ea typeface="Calibri" panose="020F0502020204030204" pitchFamily="34" charset="0"/>
                <a:cs typeface="Times New Roman" panose="02020603050405020304" pitchFamily="18" charset="0"/>
              </a:rPr>
              <a:t> </a:t>
            </a:r>
            <a:endParaRPr lang="de-DE" sz="1800" b="1" kern="100"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a:spcBef>
                <a:spcPts val="200"/>
              </a:spcBef>
            </a:pPr>
            <a:r>
              <a:rPr lang="de-DE" sz="1800" b="1" kern="100" dirty="0">
                <a:solidFill>
                  <a:srgbClr val="1F3763"/>
                </a:solidFill>
                <a:effectLst/>
                <a:latin typeface="Calibri" panose="020F0502020204030204" pitchFamily="34" charset="0"/>
                <a:ea typeface="Calibri" panose="020F0502020204030204" pitchFamily="34" charset="0"/>
                <a:cs typeface="Times New Roman" panose="02020603050405020304" pitchFamily="18" charset="0"/>
              </a:rPr>
              <a:t>Stellen Sie sich diese Systeme wie einen erfahrenen Bibliothekar oder Plattenladenbesitzer vor, der genau weiß, welche Bücher oder Musik Sie mögen könnten. Dieser „digitale Kurator“ verwendet komplexe Algorithmen, um aus einer schier endlosen Menge an Optionen das Passende für Sie herauszufiltern.</a:t>
            </a:r>
            <a:endParaRPr lang="de-DE" sz="1800" b="1" kern="100"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a:spcBef>
                <a:spcPts val="200"/>
              </a:spcBef>
            </a:pPr>
            <a:r>
              <a:rPr lang="de-DE" sz="1800" b="1" kern="100"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rPr>
              <a:t>Automatisierte Systeme (</a:t>
            </a:r>
            <a:r>
              <a:rPr lang="de-DE" sz="1800" b="1" kern="100" dirty="0" err="1">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rPr>
              <a:t>Roomba</a:t>
            </a:r>
            <a:r>
              <a:rPr lang="de-DE" sz="1800" b="1" kern="100"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rPr>
              <a:t>-Staubsauger, smarte Thermostate)</a:t>
            </a:r>
          </a:p>
          <a:p>
            <a:r>
              <a:rPr lang="de-DE" sz="1800" kern="100" dirty="0">
                <a:effectLst/>
                <a:latin typeface="Calibri" panose="020F0502020204030204" pitchFamily="34" charset="0"/>
                <a:ea typeface="Calibri" panose="020F0502020204030204" pitchFamily="34" charset="0"/>
                <a:cs typeface="Times New Roman" panose="02020603050405020304" pitchFamily="18" charset="0"/>
              </a:rPr>
              <a:t>Schließlich kommen wir zu automatisierten Systemen, insbesondere dem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Roomba</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-Staubsauger und smarten Thermostaten wie dem Nest. Colin Angle, der CEO von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iRobot</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dem Unternehmen hinter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Roomba</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sieht die Zukunft der Haushaltsreinigung in der Autonomie. Tony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Fadell</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einer der Köpfe hinter dem iPod und Nest-Thermostaten, revolutioniert mit KI die Art und Weise, wie wir Energie in unseren Häusern verwalten.</a:t>
            </a:r>
          </a:p>
          <a:p>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a:t>
            </a:r>
          </a:p>
          <a:p>
            <a:r>
              <a:rPr lang="de-DE" sz="1800" kern="100" dirty="0">
                <a:effectLst/>
                <a:latin typeface="Calibri" panose="020F0502020204030204" pitchFamily="34" charset="0"/>
                <a:ea typeface="Calibri" panose="020F0502020204030204" pitchFamily="34" charset="0"/>
                <a:cs typeface="Times New Roman" panose="02020603050405020304" pitchFamily="18" charset="0"/>
              </a:rPr>
              <a:t>Stellen Sie sich diese Systeme wie kleine Gartenhelfer vor, die genau wissen, wann sie den Rasen mähen oder die Pflanzen gießen sollen. Sie nehmen uns nicht nur die Arbeit ab, sondern tun dies oft effizienter und umweltfreundlicher als wir es selbst könnten.</a:t>
            </a:r>
          </a:p>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90533E-7CA6-724E-95DE-C95D08612FB4}"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97226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spcBef>
                <a:spcPts val="200"/>
              </a:spcBef>
            </a:pPr>
            <a:r>
              <a:rPr lang="de-DE" sz="1800" b="1" kern="100" dirty="0">
                <a:solidFill>
                  <a:srgbClr val="1F3763"/>
                </a:solidFill>
                <a:effectLst/>
                <a:latin typeface="Calibri" panose="020F0502020204030204" pitchFamily="34" charset="0"/>
                <a:ea typeface="Calibri" panose="020F0502020204030204" pitchFamily="34" charset="0"/>
                <a:cs typeface="Times New Roman" panose="02020603050405020304" pitchFamily="18" charset="0"/>
              </a:rPr>
              <a:t>Beginnen wir mit dem Grundlegenden: Was ist Künstliche Intelligenz? In seiner einfachsten Form bezeichnet KI die Nachahmung menschlicher Intelligenzprozesse durch Maschinen, vor allem Computersysteme. Diese Prozesse umfassen Lernen, Wahrnehmen, Problemlösen und die Fähigkeit, Entscheidungen zu treffen.</a:t>
            </a:r>
            <a:endParaRPr lang="de-DE" sz="1800" b="1" kern="100"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a:spcBef>
                <a:spcPts val="200"/>
              </a:spcBef>
            </a:pPr>
            <a:r>
              <a:rPr lang="de-DE" sz="1800" b="1" kern="100" dirty="0">
                <a:solidFill>
                  <a:srgbClr val="1F3763"/>
                </a:solidFill>
                <a:effectLst/>
                <a:latin typeface="Calibri" panose="020F0502020204030204" pitchFamily="34" charset="0"/>
                <a:ea typeface="Calibri" panose="020F0502020204030204" pitchFamily="34" charset="0"/>
                <a:cs typeface="Times New Roman" panose="02020603050405020304" pitchFamily="18" charset="0"/>
              </a:rPr>
              <a:t> </a:t>
            </a:r>
            <a:endParaRPr lang="de-DE" sz="1800" b="1" kern="100"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a:spcBef>
                <a:spcPts val="200"/>
              </a:spcBef>
            </a:pPr>
            <a:r>
              <a:rPr lang="de-DE" sz="1800" b="1" kern="100" dirty="0">
                <a:solidFill>
                  <a:srgbClr val="1F3763"/>
                </a:solidFill>
                <a:effectLst/>
                <a:latin typeface="Calibri" panose="020F0502020204030204" pitchFamily="34" charset="0"/>
                <a:ea typeface="Calibri" panose="020F0502020204030204" pitchFamily="34" charset="0"/>
                <a:cs typeface="Times New Roman" panose="02020603050405020304" pitchFamily="18" charset="0"/>
              </a:rPr>
              <a:t>Der Computerwissenschaftler John McCarthy, einer der Gründerväter der KI, hat den Begriff im Jahr 1956 eingeführt und definierte ihn als "die Wissenschaft und Ingenieurskunst, intelligente Maschinen zu erschaffen." McCarthy, der einst an der Stanford University lehrte, brachte den Stein ins Rollen für ein ganzes Forschungsfeld, das sich heute auf vielfältige Weise in unser Leben eingewebt hat.</a:t>
            </a:r>
          </a:p>
          <a:p>
            <a:pPr>
              <a:spcBef>
                <a:spcPts val="200"/>
              </a:spcBef>
            </a:pPr>
            <a:endParaRPr lang="de-DE" sz="1800" b="1" kern="100" dirty="0">
              <a:solidFill>
                <a:srgbClr val="1F3763"/>
              </a:solidFill>
              <a:effectLst/>
              <a:latin typeface="Calibri" panose="020F0502020204030204" pitchFamily="34" charset="0"/>
              <a:ea typeface="Times New Roman" panose="02020603050405020304" pitchFamily="18" charset="0"/>
              <a:cs typeface="Times New Roman" panose="02020603050405020304" pitchFamily="18" charset="0"/>
            </a:endParaRPr>
          </a:p>
          <a:p>
            <a:pPr algn="l"/>
            <a:r>
              <a:rPr lang="de-DE" sz="2800" b="0" i="0" u="none" strike="noStrike" dirty="0">
                <a:solidFill>
                  <a:srgbClr val="202122"/>
                </a:solidFill>
                <a:effectLst/>
                <a:latin typeface="Arial" panose="020B0604020202020204" pitchFamily="34" charset="0"/>
              </a:rPr>
              <a:t>Es existieren zahlreiche Definitionen für den Begriff der KI. Je nach Sichtweise wird die künstliche Intelligenz in Industrie, Forschung und Politik entweder über die zu erzielenden Anwendungen oder den Blick auf die wissenschaftlichen Grundlagen definiert:</a:t>
            </a:r>
          </a:p>
          <a:p>
            <a:pPr algn="l"/>
            <a:r>
              <a:rPr lang="de-DE" sz="2800" b="0" i="0" u="none" strike="noStrike" dirty="0">
                <a:solidFill>
                  <a:srgbClr val="202122"/>
                </a:solidFill>
                <a:effectLst/>
                <a:latin typeface="Arial" panose="020B0604020202020204" pitchFamily="34" charset="0"/>
              </a:rPr>
              <a:t>„Künstliche Intelligenz ist die Eigenschaft eines IT-Systems, »menschenähnliche«, intelligente Verhaltensweisen zu zeigen.“</a:t>
            </a:r>
          </a:p>
          <a:p>
            <a:pPr algn="l"/>
            <a:r>
              <a:rPr lang="de-DE" sz="2800" b="0" i="0" u="none" strike="noStrike" dirty="0">
                <a:solidFill>
                  <a:srgbClr val="202122"/>
                </a:solidFill>
                <a:effectLst/>
                <a:latin typeface="Arial" panose="020B0604020202020204" pitchFamily="34" charset="0"/>
              </a:rPr>
              <a:t>– Bitkom e. V. und Deutsches Forschungszentrum für künstliche Intelligenz</a:t>
            </a:r>
            <a:r>
              <a:rPr lang="de-DE" sz="2800" b="0" i="0" u="none" strike="noStrike" baseline="30000" dirty="0">
                <a:solidFill>
                  <a:srgbClr val="0B0080"/>
                </a:solidFill>
                <a:effectLst/>
                <a:latin typeface="Arial" panose="020B0604020202020204" pitchFamily="34" charset="0"/>
                <a:hlinkClick r:id="rId3"/>
              </a:rPr>
              <a:t>[5]</a:t>
            </a:r>
            <a:endParaRPr lang="de-DE" sz="2800" b="0" i="0" u="none" strike="noStrike" dirty="0">
              <a:solidFill>
                <a:srgbClr val="202122"/>
              </a:solidFill>
              <a:effectLst/>
              <a:latin typeface="Arial" panose="020B0604020202020204" pitchFamily="34" charset="0"/>
            </a:endParaRPr>
          </a:p>
          <a:p>
            <a:pPr algn="l"/>
            <a:r>
              <a:rPr lang="de-DE" sz="2800" b="0" i="0" u="none" strike="noStrike" dirty="0">
                <a:solidFill>
                  <a:srgbClr val="202122"/>
                </a:solidFill>
                <a:effectLst/>
                <a:latin typeface="Arial" panose="020B0604020202020204" pitchFamily="34" charset="0"/>
              </a:rPr>
              <a:t>„Die künstliche Intelligenz [...] ist ein Teilgebiet der Informatik, welches sich mit der Erforschung von Mechanismen des intelligenten menschlichen Verhaltens </a:t>
            </a:r>
            <a:r>
              <a:rPr lang="de-DE" sz="2800" b="0" i="0" u="none" strike="noStrike" dirty="0" err="1">
                <a:solidFill>
                  <a:srgbClr val="202122"/>
                </a:solidFill>
                <a:effectLst/>
                <a:latin typeface="Arial" panose="020B0604020202020204" pitchFamily="34" charset="0"/>
              </a:rPr>
              <a:t>befaßt</a:t>
            </a:r>
            <a:r>
              <a:rPr lang="de-DE" sz="2800" b="0" i="0" u="none" strike="noStrike" dirty="0">
                <a:solidFill>
                  <a:srgbClr val="202122"/>
                </a:solidFill>
                <a:effectLst/>
                <a:latin typeface="Arial" panose="020B0604020202020204" pitchFamily="34" charset="0"/>
              </a:rPr>
              <a:t> [...].“</a:t>
            </a:r>
          </a:p>
          <a:p>
            <a:pPr algn="l"/>
            <a:r>
              <a:rPr lang="de-DE" sz="2800" b="0" i="0" u="none" strike="noStrike" dirty="0">
                <a:solidFill>
                  <a:srgbClr val="202122"/>
                </a:solidFill>
                <a:effectLst/>
                <a:latin typeface="Arial" panose="020B0604020202020204" pitchFamily="34" charset="0"/>
              </a:rPr>
              <a:t>– Spektrum der Wissenschaft, Lexikon der Neurowissenschaften</a:t>
            </a:r>
            <a:r>
              <a:rPr lang="de-DE" sz="2800" b="0" i="0" u="none" strike="noStrike" baseline="30000" dirty="0">
                <a:solidFill>
                  <a:srgbClr val="0B0080"/>
                </a:solidFill>
                <a:effectLst/>
                <a:latin typeface="Arial" panose="020B0604020202020204" pitchFamily="34" charset="0"/>
                <a:hlinkClick r:id="rId4"/>
              </a:rPr>
              <a:t>[4]</a:t>
            </a:r>
            <a:endParaRPr lang="de-DE" sz="2800" b="0" i="0" u="none" strike="noStrike" dirty="0">
              <a:solidFill>
                <a:srgbClr val="202122"/>
              </a:solidFill>
              <a:effectLst/>
              <a:latin typeface="Arial" panose="020B0604020202020204" pitchFamily="34" charset="0"/>
            </a:endParaRPr>
          </a:p>
          <a:p>
            <a:pPr algn="l"/>
            <a:r>
              <a:rPr lang="de-DE" sz="2800" b="0" i="0" u="none" strike="noStrike" dirty="0">
                <a:solidFill>
                  <a:srgbClr val="202122"/>
                </a:solidFill>
                <a:effectLst/>
                <a:latin typeface="Arial" panose="020B0604020202020204" pitchFamily="34" charset="0"/>
              </a:rPr>
              <a:t>„Unter künstlicher Intelligenz (KI) verstehen wir Technologien, die menschliche Fähigkeiten im Sehen, Hören, Analysieren, Entscheiden und Handeln ergänzen und stärken.“</a:t>
            </a:r>
          </a:p>
          <a:p>
            <a:pPr algn="l"/>
            <a:r>
              <a:rPr lang="de-DE" sz="2800" b="0" i="0" u="none" strike="noStrike" dirty="0">
                <a:solidFill>
                  <a:srgbClr val="202122"/>
                </a:solidFill>
                <a:effectLst/>
                <a:latin typeface="Arial" panose="020B0604020202020204" pitchFamily="34" charset="0"/>
              </a:rPr>
              <a:t>– Microsoft Corp.</a:t>
            </a:r>
            <a:r>
              <a:rPr lang="de-DE" sz="2800" b="0" i="0" u="none" strike="noStrike" baseline="30000" dirty="0">
                <a:solidFill>
                  <a:srgbClr val="0B0080"/>
                </a:solidFill>
                <a:effectLst/>
                <a:latin typeface="Arial" panose="020B0604020202020204" pitchFamily="34" charset="0"/>
                <a:hlinkClick r:id="rId5"/>
              </a:rPr>
              <a:t>[6]</a:t>
            </a:r>
            <a:endParaRPr lang="de-DE" sz="2800" b="0" i="0" u="none" strike="noStrike" dirty="0">
              <a:solidFill>
                <a:srgbClr val="202122"/>
              </a:solidFill>
              <a:effectLst/>
              <a:latin typeface="Arial" panose="020B0604020202020204" pitchFamily="34" charset="0"/>
            </a:endParaRPr>
          </a:p>
          <a:p>
            <a:pPr algn="l"/>
            <a:r>
              <a:rPr lang="de-DE" sz="2800" b="0" i="0" u="none" strike="noStrike" dirty="0">
                <a:solidFill>
                  <a:srgbClr val="202122"/>
                </a:solidFill>
                <a:effectLst/>
                <a:latin typeface="Arial" panose="020B0604020202020204" pitchFamily="34" charset="0"/>
              </a:rPr>
              <a:t>„Künstliche Intelligenz ist die Fähigkeit einer Maschine, menschliche Fähigkeiten wie logisches Denken, Lernen, Planen und Kreativität zu imitieren.“</a:t>
            </a:r>
          </a:p>
          <a:p>
            <a:pPr algn="l"/>
            <a:r>
              <a:rPr lang="de-DE" sz="2800" b="0" i="0" u="none" strike="noStrike" dirty="0">
                <a:solidFill>
                  <a:srgbClr val="202122"/>
                </a:solidFill>
                <a:effectLst/>
                <a:latin typeface="Arial" panose="020B0604020202020204" pitchFamily="34" charset="0"/>
              </a:rPr>
              <a:t>– Europäisches Parlament (Webseite)</a:t>
            </a:r>
            <a:r>
              <a:rPr lang="de-DE" sz="2800" b="0" i="0" u="none" strike="noStrike" baseline="30000" dirty="0">
                <a:solidFill>
                  <a:srgbClr val="0B0080"/>
                </a:solidFill>
                <a:effectLst/>
                <a:latin typeface="Arial" panose="020B0604020202020204" pitchFamily="34" charset="0"/>
                <a:hlinkClick r:id="rId6"/>
              </a:rPr>
              <a:t>[7]</a:t>
            </a:r>
            <a:endParaRPr lang="de-DE" sz="2800" b="0" i="0" u="none" strike="noStrike" dirty="0">
              <a:solidFill>
                <a:srgbClr val="202122"/>
              </a:solidFill>
              <a:effectLst/>
              <a:latin typeface="Arial" panose="020B0604020202020204" pitchFamily="34" charset="0"/>
            </a:endParaRPr>
          </a:p>
          <a:p>
            <a:pPr>
              <a:spcBef>
                <a:spcPts val="200"/>
              </a:spcBef>
            </a:pPr>
            <a:endParaRPr lang="de-DE" sz="1800" b="1" kern="100"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endParaRPr>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90533E-7CA6-724E-95DE-C95D08612FB4}"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54107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800" kern="100" dirty="0">
                <a:effectLst/>
                <a:latin typeface="Calibri" panose="020F0502020204030204" pitchFamily="34" charset="0"/>
                <a:ea typeface="Calibri" panose="020F0502020204030204" pitchFamily="34" charset="0"/>
                <a:cs typeface="Times New Roman" panose="02020603050405020304" pitchFamily="18" charset="0"/>
              </a:rPr>
              <a:t>Um die Bedeutung der KI wirklich zu verstehen, lohnt es sich, einen Blick in die Vergangenheit zu werfen. Man könnte sagen, dass die Idee der KI so alt ist wie die Menschheitsgeschichte selbst. Mythen und Legenden von künstlichen Wesen, von Homunkuli und Golems, gibt es schon seit Jahrhunderten. Aber die moderne Geschichte der KI beginnt etwa Mitte des 20. Jahrhunderts.</a:t>
            </a:r>
          </a:p>
          <a:p>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a:t>
            </a:r>
          </a:p>
          <a:p>
            <a:r>
              <a:rPr lang="de-DE" sz="1800" kern="100" dirty="0">
                <a:effectLst/>
                <a:latin typeface="Calibri" panose="020F0502020204030204" pitchFamily="34" charset="0"/>
                <a:ea typeface="Calibri" panose="020F0502020204030204" pitchFamily="34" charset="0"/>
                <a:cs typeface="Times New Roman" panose="02020603050405020304" pitchFamily="18" charset="0"/>
              </a:rPr>
              <a:t>Neben McCarthy waren auch Alan Turing und Marvin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Minsky</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prägende Figuren der Anfangszeit. Alan Turing, ein britischer Mathematiker, legte mit dem "Turing-Test" eine erste Methode vor, um die Fähigkeiten einer KI zu messen. Marvin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Minsky</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der am MIT forschte, gilt als einer der visionärsten Denker in diesem Bereich und hat die KI als wissenschaftliche Disziplin maßgeblich vorangebracht.</a:t>
            </a:r>
          </a:p>
          <a:p>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a:t>
            </a:r>
          </a:p>
          <a:p>
            <a:r>
              <a:rPr lang="de-DE" sz="1800" kern="100" dirty="0">
                <a:effectLst/>
                <a:latin typeface="Calibri" panose="020F0502020204030204" pitchFamily="34" charset="0"/>
                <a:ea typeface="Calibri" panose="020F0502020204030204" pitchFamily="34" charset="0"/>
                <a:cs typeface="Times New Roman" panose="02020603050405020304" pitchFamily="18" charset="0"/>
              </a:rPr>
              <a:t>Die Entwicklung der KI war nicht linear, sondern durch verschiedene "Winters" und "Sommer" geprägt – Phasen des Aufschwungs, gefolgt von Perioden der Stagnation. Besonders interessant sind die sogenannten KI-Winter, in denen die Forschung aufgrund von überhöhten Erwartungen und darauffolgender Enttäuschungen ins Stocken geriet. Doch mit dem Aufkommen von Big Data und leistungsstärkeren Computern erlebt die KI-Forschung seit den 2010er Jahren einen neuen Frühling.</a:t>
            </a:r>
          </a:p>
          <a:p>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a:t>
            </a:r>
          </a:p>
          <a:p>
            <a:r>
              <a:rPr lang="de-DE" sz="1800" kern="100" dirty="0">
                <a:effectLst/>
                <a:latin typeface="Calibri" panose="020F0502020204030204" pitchFamily="34" charset="0"/>
                <a:ea typeface="Calibri" panose="020F0502020204030204" pitchFamily="34" charset="0"/>
                <a:cs typeface="Times New Roman" panose="02020603050405020304" pitchFamily="18" charset="0"/>
              </a:rPr>
              <a:t>Metaphorisch könnte man die Entwicklung der KI mit der Zähmung des Feuers vergleichen. Zuerst nur ein funkelndes Phänomen, dann eine nützliche, aber gefährliche Ressource, und schließlich ein Werkzeug, das wir mehr und mehr beherrschen, aber dessen volles Potenzial wir noch nicht abgeschätzt haben.</a:t>
            </a:r>
          </a:p>
          <a:p>
            <a:endParaRPr lang="de-DE" dirty="0"/>
          </a:p>
          <a:p>
            <a:endParaRPr lang="de-DE" dirty="0"/>
          </a:p>
          <a:p>
            <a:pPr algn="l"/>
            <a:r>
              <a:rPr lang="de-DE" b="0" i="0" u="none" strike="noStrike" dirty="0">
                <a:solidFill>
                  <a:srgbClr val="000000"/>
                </a:solidFill>
                <a:effectLst/>
                <a:latin typeface="-webkit-standard"/>
              </a:rPr>
              <a:t>Als er vor 250 Jahren vorgestellt wird, erstaunt kein Automat die Menschen so wie dieser. Manche sehen beim sogenannten "Schachtürken" künstliche Intelligenz am Werk. Edgar </a:t>
            </a:r>
            <a:r>
              <a:rPr lang="de-DE" b="0" i="0" u="none" strike="noStrike" dirty="0" err="1">
                <a:solidFill>
                  <a:srgbClr val="000000"/>
                </a:solidFill>
                <a:effectLst/>
                <a:latin typeface="-webkit-standard"/>
              </a:rPr>
              <a:t>Allan</a:t>
            </a:r>
            <a:r>
              <a:rPr lang="de-DE" b="0" i="0" u="none" strike="noStrike" dirty="0">
                <a:solidFill>
                  <a:srgbClr val="000000"/>
                </a:solidFill>
                <a:effectLst/>
                <a:latin typeface="-webkit-standard"/>
              </a:rPr>
              <a:t> Poe kommt ihm schließlich auf die Spur</a:t>
            </a:r>
          </a:p>
          <a:p>
            <a:pPr algn="l"/>
            <a:r>
              <a:rPr lang="de-DE" b="0" i="0" u="none" strike="noStrike" dirty="0">
                <a:effectLst/>
              </a:rPr>
              <a:t>Im Frühjahr 1770 führt der Hofbeamte Wolfgang von </a:t>
            </a:r>
            <a:r>
              <a:rPr lang="de-DE" b="0" i="0" u="none" strike="noStrike" dirty="0" err="1">
                <a:effectLst/>
              </a:rPr>
              <a:t>Kempelen</a:t>
            </a:r>
            <a:r>
              <a:rPr lang="de-DE" b="0" i="0" u="none" strike="noStrike" dirty="0">
                <a:effectLst/>
              </a:rPr>
              <a:t> auf Schloss Schönbrunn in Wien einen Automaten vor, wie ihn die Welt noch nicht gesehen hat. Auf Rollen schiebt er sein Meisterwerk in einen Salon, wo Kaiserin Maria Theresia mit ihrem Gefolge auf die Vorstellung wartet.</a:t>
            </a:r>
          </a:p>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90533E-7CA6-724E-95DE-C95D08612FB4}"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28727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800" kern="100" dirty="0">
                <a:effectLst/>
                <a:latin typeface="Calibri" panose="020F0502020204030204" pitchFamily="34" charset="0"/>
                <a:ea typeface="Calibri" panose="020F0502020204030204" pitchFamily="34" charset="0"/>
                <a:cs typeface="Times New Roman" panose="02020603050405020304" pitchFamily="18" charset="0"/>
              </a:rPr>
              <a:t>Wir leben in einer Zeit, die oft als das "Zeitalter der Daten" bezeichnet wird. Laut dem Experten für Datenmanagement Bernard Marr generieren wir alle zwei Tage mehr Daten als die Menschheit von der Anbeginn der Zivilisation bis zum Jahr 2003 generiert hat. Stellen Sie sich das einmal vor—es ist, als würde jeder Mensch auf dem Planeten ständig ein ganzes Bücherregal mit Informationen füllen, und das in einer nie dagewesenen Geschwindigkeit.</a:t>
            </a:r>
          </a:p>
          <a:p>
            <a:endParaRPr lang="de-DE"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de-DE" sz="1800" kern="100" dirty="0">
                <a:effectLst/>
                <a:latin typeface="Calibri" panose="020F0502020204030204" pitchFamily="34" charset="0"/>
                <a:ea typeface="Calibri" panose="020F0502020204030204" pitchFamily="34" charset="0"/>
                <a:cs typeface="Times New Roman" panose="02020603050405020304" pitchFamily="18" charset="0"/>
              </a:rPr>
              <a:t>20.000 Fotos (z.B. auf einem Smartphone) wiegen ausgedruckt etwa 80 kg und sind aufeinander gestapelt etwas 5 m hoch</a:t>
            </a:r>
          </a:p>
          <a:p>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a:t>
            </a:r>
          </a:p>
          <a:p>
            <a:r>
              <a:rPr lang="de-DE" sz="1800" kern="100" dirty="0">
                <a:effectLst/>
                <a:latin typeface="Calibri" panose="020F0502020204030204" pitchFamily="34" charset="0"/>
                <a:ea typeface="Calibri" panose="020F0502020204030204" pitchFamily="34" charset="0"/>
                <a:cs typeface="Times New Roman" panose="02020603050405020304" pitchFamily="18" charset="0"/>
              </a:rPr>
              <a:t>Diese Datenexplosion ist kein bloßes Gimmick der modernen Gesellschaft, sondern ein katalytischer Treibstoff für die Fortschritte im Bereich der Künstlichen Intelligenz. Dank dieser Flut an Informationen können Algorithmen trainiert werden, die immer komplexere Aufgaben lösen. Hinzukommt die rasante Entwicklung der Hardware.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Moore's</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Gesetz, benannt nach Gordon Moore, Mitbegründer von Intel, besagt, dass sich die Anzahl der Transistoren auf einem Mikrochip etwa alle zwei Jahre verdoppelt, wodurch die Rechenleistung exponentiell wächst.</a:t>
            </a:r>
          </a:p>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90533E-7CA6-724E-95DE-C95D08612FB4}"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32994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90533E-7CA6-724E-95DE-C95D08612FB4}"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64780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800" kern="100" dirty="0">
                <a:effectLst/>
                <a:latin typeface="Calibri" panose="020F0502020204030204" pitchFamily="34" charset="0"/>
                <a:ea typeface="Calibri" panose="020F0502020204030204" pitchFamily="34" charset="0"/>
                <a:cs typeface="Times New Roman" panose="02020603050405020304" pitchFamily="18" charset="0"/>
              </a:rPr>
              <a:t>Ein klarer Beweis dafür, dass KI nicht nur ein Schlagwort ist, sondern ein Paradigmenwechsel, sind die vielfältigen Anwendungen und Durchbrüche in verschiedenen Bereichen. Nehmen wir beispielsweise das Gesundheitswesen. Andrew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Ng</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einer der Pioniere im Bereich des Maschinellen Lernens und Mitbegründer von Google Brain, hat betont, dass KI eine diagnostische Genauigkeit erreicht hat, die der menschlichen Expertise in bestimmten Fällen ebenbürtig oder sogar überlegen ist.</a:t>
            </a:r>
          </a:p>
          <a:p>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a:t>
            </a:r>
          </a:p>
          <a:p>
            <a:r>
              <a:rPr lang="de-DE" sz="1800" kern="100" dirty="0">
                <a:effectLst/>
                <a:latin typeface="Calibri" panose="020F0502020204030204" pitchFamily="34" charset="0"/>
                <a:ea typeface="Calibri" panose="020F0502020204030204" pitchFamily="34" charset="0"/>
                <a:cs typeface="Times New Roman" panose="02020603050405020304" pitchFamily="18" charset="0"/>
              </a:rPr>
              <a:t>Aber nicht nur in der Medizin schreitet die KI voran. Im Finanzsektor hat sie das Trading revolutioniert. Hochfrequenzhandel, angetrieben durch KI, führt heute zu Milliarden von Transaktionen pro Tag. KI ist hier nicht nur eine nette Ergänzung; sie ist zu einem unverzichtbaren Instrument für Hedgefonds und Investmentbanken geworden.</a:t>
            </a:r>
          </a:p>
          <a:p>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a:t>
            </a:r>
          </a:p>
          <a:p>
            <a:r>
              <a:rPr lang="de-DE" sz="1800" kern="100" dirty="0">
                <a:effectLst/>
                <a:latin typeface="Calibri" panose="020F0502020204030204" pitchFamily="34" charset="0"/>
                <a:ea typeface="Calibri" panose="020F0502020204030204" pitchFamily="34" charset="0"/>
                <a:cs typeface="Times New Roman" panose="02020603050405020304" pitchFamily="18" charset="0"/>
              </a:rPr>
              <a:t>Stellen Sie sich die KI als ein Schweizer Taschenmesser vor—ein Werkzeug, das so vielfältig ist, dass es in fast jedem Kontext Anwendung findet. Von der Automobilindustrie mit selbstfahrenden Autos bis zur Landwirtschaft, wo Drohnen und Sensoren die Ernte optimieren—die KI transformiert unsere Welt.</a:t>
            </a:r>
          </a:p>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90533E-7CA6-724E-95DE-C95D08612FB4}"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28301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D90533E-7CA6-724E-95DE-C95D08612FB4}" type="slidenum">
              <a:rPr lang="de-DE" smtClean="0"/>
              <a:t>12</a:t>
            </a:fld>
            <a:endParaRPr lang="de-DE"/>
          </a:p>
        </p:txBody>
      </p:sp>
    </p:spTree>
    <p:extLst>
      <p:ext uri="{BB962C8B-B14F-4D97-AF65-F5344CB8AC3E}">
        <p14:creationId xmlns:p14="http://schemas.microsoft.com/office/powerpoint/2010/main" val="40189599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D90533E-7CA6-724E-95DE-C95D08612FB4}" type="slidenum">
              <a:rPr lang="de-DE" smtClean="0"/>
              <a:t>13</a:t>
            </a:fld>
            <a:endParaRPr lang="de-DE"/>
          </a:p>
        </p:txBody>
      </p:sp>
    </p:spTree>
    <p:extLst>
      <p:ext uri="{BB962C8B-B14F-4D97-AF65-F5344CB8AC3E}">
        <p14:creationId xmlns:p14="http://schemas.microsoft.com/office/powerpoint/2010/main" val="12835270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D90533E-7CA6-724E-95DE-C95D08612FB4}" type="slidenum">
              <a:rPr lang="de-DE" smtClean="0"/>
              <a:t>15</a:t>
            </a:fld>
            <a:endParaRPr lang="de-DE"/>
          </a:p>
        </p:txBody>
      </p:sp>
    </p:spTree>
    <p:extLst>
      <p:ext uri="{BB962C8B-B14F-4D97-AF65-F5344CB8AC3E}">
        <p14:creationId xmlns:p14="http://schemas.microsoft.com/office/powerpoint/2010/main" val="13561492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D90533E-7CA6-724E-95DE-C95D08612FB4}" type="slidenum">
              <a:rPr lang="de-DE" smtClean="0"/>
              <a:t>16</a:t>
            </a:fld>
            <a:endParaRPr lang="de-DE"/>
          </a:p>
        </p:txBody>
      </p:sp>
    </p:spTree>
    <p:extLst>
      <p:ext uri="{BB962C8B-B14F-4D97-AF65-F5344CB8AC3E}">
        <p14:creationId xmlns:p14="http://schemas.microsoft.com/office/powerpoint/2010/main" val="39481192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l"/>
            <a:r>
              <a:rPr lang="de-DE" b="0" i="0" u="none" strike="noStrike" dirty="0">
                <a:solidFill>
                  <a:srgbClr val="000000"/>
                </a:solidFill>
                <a:effectLst/>
              </a:rPr>
              <a:t>Das Wort </a:t>
            </a:r>
            <a:r>
              <a:rPr lang="de-DE" b="1" i="0" u="none" strike="noStrike" dirty="0">
                <a:solidFill>
                  <a:srgbClr val="000000"/>
                </a:solidFill>
                <a:effectLst/>
              </a:rPr>
              <a:t>"Bottom"</a:t>
            </a:r>
            <a:r>
              <a:rPr lang="de-DE" b="0" i="0" u="none" strike="noStrike" dirty="0">
                <a:solidFill>
                  <a:srgbClr val="000000"/>
                </a:solidFill>
                <a:effectLst/>
              </a:rPr>
              <a:t> in </a:t>
            </a:r>
            <a:r>
              <a:rPr lang="de-DE" b="1" i="0" u="none" strike="noStrike" dirty="0">
                <a:solidFill>
                  <a:srgbClr val="000000"/>
                </a:solidFill>
                <a:effectLst/>
              </a:rPr>
              <a:t>"Triple Bottom Line"</a:t>
            </a:r>
            <a:r>
              <a:rPr lang="de-DE" b="0" i="0" u="none" strike="noStrike" dirty="0">
                <a:solidFill>
                  <a:srgbClr val="000000"/>
                </a:solidFill>
                <a:effectLst/>
              </a:rPr>
              <a:t> stammt aus der Buchhaltung und bezieht sich auf die </a:t>
            </a:r>
            <a:r>
              <a:rPr lang="de-DE" b="1" i="0" u="none" strike="noStrike" dirty="0">
                <a:solidFill>
                  <a:srgbClr val="000000"/>
                </a:solidFill>
                <a:effectLst/>
              </a:rPr>
              <a:t>untere Linie </a:t>
            </a:r>
            <a:r>
              <a:rPr lang="de-DE" b="0" i="0" u="none" strike="noStrike" dirty="0">
                <a:solidFill>
                  <a:srgbClr val="000000"/>
                </a:solidFill>
                <a:effectLst/>
              </a:rPr>
              <a:t>(</a:t>
            </a:r>
            <a:r>
              <a:rPr lang="de-DE" b="0" i="0" u="none" strike="noStrike" dirty="0" err="1">
                <a:solidFill>
                  <a:srgbClr val="000000"/>
                </a:solidFill>
                <a:effectLst/>
              </a:rPr>
              <a:t>bottom</a:t>
            </a:r>
            <a:r>
              <a:rPr lang="de-DE" b="0" i="0" u="none" strike="noStrike" dirty="0">
                <a:solidFill>
                  <a:srgbClr val="000000"/>
                </a:solidFill>
                <a:effectLst/>
              </a:rPr>
              <a:t> </a:t>
            </a:r>
            <a:r>
              <a:rPr lang="de-DE" b="0" i="0" u="none" strike="noStrike" dirty="0" err="1">
                <a:solidFill>
                  <a:srgbClr val="000000"/>
                </a:solidFill>
                <a:effectLst/>
              </a:rPr>
              <a:t>line</a:t>
            </a:r>
            <a:r>
              <a:rPr lang="de-DE" b="0" i="0" u="none" strike="noStrike" dirty="0">
                <a:solidFill>
                  <a:srgbClr val="000000"/>
                </a:solidFill>
                <a:effectLst/>
              </a:rPr>
              <a:t>) einer Gewinn- und Verlustrechnung, die traditionell den Nettogewinn eines Unternehmens zeigt.</a:t>
            </a:r>
          </a:p>
          <a:p>
            <a:pPr algn="l"/>
            <a:r>
              <a:rPr lang="de-DE" b="0" i="0" u="none" strike="noStrike" dirty="0">
                <a:solidFill>
                  <a:srgbClr val="000000"/>
                </a:solidFill>
                <a:effectLst/>
              </a:rPr>
              <a:t>Im Kontext der Triple Bottom Line bedeutet "Bottom":</a:t>
            </a:r>
          </a:p>
          <a:p>
            <a:pPr algn="l">
              <a:buFont typeface="Arial" panose="020B0604020202020204" pitchFamily="34" charset="0"/>
              <a:buChar char="•"/>
            </a:pPr>
            <a:r>
              <a:rPr lang="de-DE" b="0" i="0" u="none" strike="noStrike" dirty="0">
                <a:solidFill>
                  <a:srgbClr val="000000"/>
                </a:solidFill>
                <a:effectLst/>
              </a:rPr>
              <a:t>Eine </a:t>
            </a:r>
            <a:r>
              <a:rPr lang="de-DE" b="1" i="0" u="none" strike="noStrike" dirty="0">
                <a:solidFill>
                  <a:srgbClr val="000000"/>
                </a:solidFill>
                <a:effectLst/>
              </a:rPr>
              <a:t>Messgröße</a:t>
            </a:r>
            <a:r>
              <a:rPr lang="de-DE" b="0" i="0" u="none" strike="noStrike" dirty="0">
                <a:solidFill>
                  <a:srgbClr val="000000"/>
                </a:solidFill>
                <a:effectLst/>
              </a:rPr>
              <a:t> oder ein </a:t>
            </a:r>
            <a:r>
              <a:rPr lang="de-DE" b="1" i="0" u="none" strike="noStrike" dirty="0">
                <a:solidFill>
                  <a:srgbClr val="000000"/>
                </a:solidFill>
                <a:effectLst/>
              </a:rPr>
              <a:t>Ergebnis</a:t>
            </a:r>
            <a:r>
              <a:rPr lang="de-DE" b="0" i="0" u="none" strike="noStrike" dirty="0">
                <a:solidFill>
                  <a:srgbClr val="000000"/>
                </a:solidFill>
                <a:effectLst/>
              </a:rPr>
              <a:t>, das bewertet wird.</a:t>
            </a:r>
          </a:p>
          <a:p>
            <a:pPr algn="l">
              <a:buFont typeface="Arial" panose="020B0604020202020204" pitchFamily="34" charset="0"/>
              <a:buChar char="•"/>
            </a:pPr>
            <a:r>
              <a:rPr lang="de-DE" b="0" i="0" u="none" strike="noStrike" dirty="0">
                <a:solidFill>
                  <a:srgbClr val="000000"/>
                </a:solidFill>
                <a:effectLst/>
              </a:rPr>
              <a:t>Die </a:t>
            </a:r>
            <a:r>
              <a:rPr lang="de-DE" b="1" i="0" u="none" strike="noStrike" dirty="0">
                <a:solidFill>
                  <a:srgbClr val="000000"/>
                </a:solidFill>
                <a:effectLst/>
              </a:rPr>
              <a:t>Schlussbilanz</a:t>
            </a:r>
            <a:r>
              <a:rPr lang="de-DE" b="0" i="0" u="none" strike="noStrike" dirty="0">
                <a:solidFill>
                  <a:srgbClr val="000000"/>
                </a:solidFill>
                <a:effectLst/>
              </a:rPr>
              <a:t> eines Unternehmens in drei Dimensionen: finanziell, sozial und ökologisch.</a:t>
            </a:r>
          </a:p>
          <a:p>
            <a:pPr algn="l"/>
            <a:r>
              <a:rPr lang="de-DE" b="0" i="0" u="none" strike="noStrike" dirty="0">
                <a:solidFill>
                  <a:srgbClr val="000000"/>
                </a:solidFill>
                <a:effectLst/>
              </a:rPr>
              <a:t>Statt sich nur auf die wirtschaftliche "</a:t>
            </a:r>
            <a:r>
              <a:rPr lang="de-DE" b="0" i="0" u="none" strike="noStrike" dirty="0" err="1">
                <a:solidFill>
                  <a:srgbClr val="000000"/>
                </a:solidFill>
                <a:effectLst/>
              </a:rPr>
              <a:t>bottom</a:t>
            </a:r>
            <a:r>
              <a:rPr lang="de-DE" b="0" i="0" u="none" strike="noStrike" dirty="0">
                <a:solidFill>
                  <a:srgbClr val="000000"/>
                </a:solidFill>
                <a:effectLst/>
              </a:rPr>
              <a:t> </a:t>
            </a:r>
            <a:r>
              <a:rPr lang="de-DE" b="0" i="0" u="none" strike="noStrike" dirty="0" err="1">
                <a:solidFill>
                  <a:srgbClr val="000000"/>
                </a:solidFill>
                <a:effectLst/>
              </a:rPr>
              <a:t>line</a:t>
            </a:r>
            <a:r>
              <a:rPr lang="de-DE" b="0" i="0" u="none" strike="noStrike" dirty="0">
                <a:solidFill>
                  <a:srgbClr val="000000"/>
                </a:solidFill>
                <a:effectLst/>
              </a:rPr>
              <a:t>" (Gewinn oder Verlust) zu konzentrieren, fordert die Triple Bottom Line, dass Unternehmen ihre Leistung in </a:t>
            </a:r>
            <a:r>
              <a:rPr lang="de-DE" b="1" i="0" u="none" strike="noStrike" dirty="0">
                <a:solidFill>
                  <a:srgbClr val="000000"/>
                </a:solidFill>
                <a:effectLst/>
              </a:rPr>
              <a:t>drei Schlussbilanzen</a:t>
            </a:r>
            <a:r>
              <a:rPr lang="de-DE" b="0" i="0" u="none" strike="noStrike" dirty="0">
                <a:solidFill>
                  <a:srgbClr val="000000"/>
                </a:solidFill>
                <a:effectLst/>
              </a:rPr>
              <a:t> messen:</a:t>
            </a:r>
          </a:p>
          <a:p>
            <a:pPr algn="l">
              <a:buFont typeface="+mj-lt"/>
              <a:buAutoNum type="arabicPeriod"/>
            </a:pPr>
            <a:r>
              <a:rPr lang="de-DE" b="1" i="0" u="none" strike="noStrike" dirty="0">
                <a:solidFill>
                  <a:srgbClr val="000000"/>
                </a:solidFill>
                <a:effectLst/>
              </a:rPr>
              <a:t>Finanzielle Bilanz</a:t>
            </a:r>
            <a:r>
              <a:rPr lang="de-DE" b="0" i="0" u="none" strike="noStrike" dirty="0">
                <a:solidFill>
                  <a:srgbClr val="000000"/>
                </a:solidFill>
                <a:effectLst/>
              </a:rPr>
              <a:t> (Profit).</a:t>
            </a:r>
          </a:p>
          <a:p>
            <a:pPr algn="l">
              <a:buFont typeface="+mj-lt"/>
              <a:buAutoNum type="arabicPeriod"/>
            </a:pPr>
            <a:r>
              <a:rPr lang="de-DE" b="1" i="0" u="none" strike="noStrike" dirty="0">
                <a:solidFill>
                  <a:srgbClr val="000000"/>
                </a:solidFill>
                <a:effectLst/>
              </a:rPr>
              <a:t>Soziale Bilanz</a:t>
            </a:r>
            <a:r>
              <a:rPr lang="de-DE" b="0" i="0" u="none" strike="noStrike" dirty="0">
                <a:solidFill>
                  <a:srgbClr val="000000"/>
                </a:solidFill>
                <a:effectLst/>
              </a:rPr>
              <a:t> (People).</a:t>
            </a:r>
          </a:p>
          <a:p>
            <a:pPr algn="l">
              <a:buFont typeface="+mj-lt"/>
              <a:buAutoNum type="arabicPeriod"/>
            </a:pPr>
            <a:r>
              <a:rPr lang="de-DE" b="1" i="0" u="none" strike="noStrike" dirty="0">
                <a:solidFill>
                  <a:srgbClr val="000000"/>
                </a:solidFill>
                <a:effectLst/>
              </a:rPr>
              <a:t>Ökologische Bilanz</a:t>
            </a:r>
            <a:r>
              <a:rPr lang="de-DE" b="0" i="0" u="none" strike="noStrike" dirty="0">
                <a:solidFill>
                  <a:srgbClr val="000000"/>
                </a:solidFill>
                <a:effectLst/>
              </a:rPr>
              <a:t> (Planet).</a:t>
            </a:r>
          </a:p>
          <a:p>
            <a:pPr algn="l"/>
            <a:r>
              <a:rPr lang="de-DE" b="0" i="0" u="none" strike="noStrike" dirty="0">
                <a:solidFill>
                  <a:srgbClr val="000000"/>
                </a:solidFill>
                <a:effectLst/>
              </a:rPr>
              <a:t>Das Konzept erweitert also die traditionelle Bedeutung von "</a:t>
            </a:r>
            <a:r>
              <a:rPr lang="de-DE" b="0" i="0" u="none" strike="noStrike" dirty="0" err="1">
                <a:solidFill>
                  <a:srgbClr val="000000"/>
                </a:solidFill>
                <a:effectLst/>
              </a:rPr>
              <a:t>bottom</a:t>
            </a:r>
            <a:r>
              <a:rPr lang="de-DE" b="0" i="0" u="none" strike="noStrike" dirty="0">
                <a:solidFill>
                  <a:srgbClr val="000000"/>
                </a:solidFill>
                <a:effectLst/>
              </a:rPr>
              <a:t> </a:t>
            </a:r>
            <a:r>
              <a:rPr lang="de-DE" b="0" i="0" u="none" strike="noStrike" dirty="0" err="1">
                <a:solidFill>
                  <a:srgbClr val="000000"/>
                </a:solidFill>
                <a:effectLst/>
              </a:rPr>
              <a:t>line</a:t>
            </a:r>
            <a:r>
              <a:rPr lang="de-DE" b="0" i="0" u="none" strike="noStrike" dirty="0">
                <a:solidFill>
                  <a:srgbClr val="000000"/>
                </a:solidFill>
                <a:effectLst/>
              </a:rPr>
              <a:t>", um alle Dimensionen der Nachhaltigkeit einzubeziehen.</a:t>
            </a:r>
          </a:p>
          <a:p>
            <a:endParaRPr lang="de-DE" dirty="0"/>
          </a:p>
        </p:txBody>
      </p:sp>
      <p:sp>
        <p:nvSpPr>
          <p:cNvPr id="4" name="Foliennummernplatzhalter 3"/>
          <p:cNvSpPr>
            <a:spLocks noGrp="1"/>
          </p:cNvSpPr>
          <p:nvPr>
            <p:ph type="sldNum" sz="quarter" idx="5"/>
          </p:nvPr>
        </p:nvSpPr>
        <p:spPr/>
        <p:txBody>
          <a:bodyPr/>
          <a:lstStyle/>
          <a:p>
            <a:fld id="{CD90533E-7CA6-724E-95DE-C95D08612FB4}" type="slidenum">
              <a:rPr lang="de-DE" smtClean="0"/>
              <a:t>17</a:t>
            </a:fld>
            <a:endParaRPr lang="de-DE"/>
          </a:p>
        </p:txBody>
      </p:sp>
    </p:spTree>
    <p:extLst>
      <p:ext uri="{BB962C8B-B14F-4D97-AF65-F5344CB8AC3E}">
        <p14:creationId xmlns:p14="http://schemas.microsoft.com/office/powerpoint/2010/main" val="38039538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D90533E-7CA6-724E-95DE-C95D08612FB4}" type="slidenum">
              <a:rPr lang="de-DE" smtClean="0"/>
              <a:t>18</a:t>
            </a:fld>
            <a:endParaRPr lang="de-DE"/>
          </a:p>
        </p:txBody>
      </p:sp>
    </p:spTree>
    <p:extLst>
      <p:ext uri="{BB962C8B-B14F-4D97-AF65-F5344CB8AC3E}">
        <p14:creationId xmlns:p14="http://schemas.microsoft.com/office/powerpoint/2010/main" val="22232217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D90533E-7CA6-724E-95DE-C95D08612FB4}" type="slidenum">
              <a:rPr lang="de-DE" smtClean="0"/>
              <a:t>21</a:t>
            </a:fld>
            <a:endParaRPr lang="de-DE"/>
          </a:p>
        </p:txBody>
      </p:sp>
    </p:spTree>
    <p:extLst>
      <p:ext uri="{BB962C8B-B14F-4D97-AF65-F5344CB8AC3E}">
        <p14:creationId xmlns:p14="http://schemas.microsoft.com/office/powerpoint/2010/main" val="16022423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D90533E-7CA6-724E-95DE-C95D08612FB4}" type="slidenum">
              <a:rPr lang="de-DE" smtClean="0"/>
              <a:t>25</a:t>
            </a:fld>
            <a:endParaRPr lang="de-DE"/>
          </a:p>
        </p:txBody>
      </p:sp>
    </p:spTree>
    <p:extLst>
      <p:ext uri="{BB962C8B-B14F-4D97-AF65-F5344CB8AC3E}">
        <p14:creationId xmlns:p14="http://schemas.microsoft.com/office/powerpoint/2010/main" val="4572100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D90533E-7CA6-724E-95DE-C95D08612FB4}" type="slidenum">
              <a:rPr lang="de-DE" smtClean="0"/>
              <a:t>26</a:t>
            </a:fld>
            <a:endParaRPr lang="de-DE"/>
          </a:p>
        </p:txBody>
      </p:sp>
    </p:spTree>
    <p:extLst>
      <p:ext uri="{BB962C8B-B14F-4D97-AF65-F5344CB8AC3E}">
        <p14:creationId xmlns:p14="http://schemas.microsoft.com/office/powerpoint/2010/main" val="22999341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D90533E-7CA6-724E-95DE-C95D08612FB4}" type="slidenum">
              <a:rPr lang="de-DE" smtClean="0"/>
              <a:t>27</a:t>
            </a:fld>
            <a:endParaRPr lang="de-DE"/>
          </a:p>
        </p:txBody>
      </p:sp>
    </p:spTree>
    <p:extLst>
      <p:ext uri="{BB962C8B-B14F-4D97-AF65-F5344CB8AC3E}">
        <p14:creationId xmlns:p14="http://schemas.microsoft.com/office/powerpoint/2010/main" val="17275027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D90533E-7CA6-724E-95DE-C95D08612FB4}" type="slidenum">
              <a:rPr lang="de-DE" smtClean="0"/>
              <a:t>28</a:t>
            </a:fld>
            <a:endParaRPr lang="de-DE"/>
          </a:p>
        </p:txBody>
      </p:sp>
    </p:spTree>
    <p:extLst>
      <p:ext uri="{BB962C8B-B14F-4D97-AF65-F5344CB8AC3E}">
        <p14:creationId xmlns:p14="http://schemas.microsoft.com/office/powerpoint/2010/main" val="14095174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D90533E-7CA6-724E-95DE-C95D08612FB4}" type="slidenum">
              <a:rPr lang="de-DE" smtClean="0"/>
              <a:t>29</a:t>
            </a:fld>
            <a:endParaRPr lang="de-DE"/>
          </a:p>
        </p:txBody>
      </p:sp>
    </p:spTree>
    <p:extLst>
      <p:ext uri="{BB962C8B-B14F-4D97-AF65-F5344CB8AC3E}">
        <p14:creationId xmlns:p14="http://schemas.microsoft.com/office/powerpoint/2010/main" val="1044129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D90533E-7CA6-724E-95DE-C95D08612FB4}" type="slidenum">
              <a:rPr lang="de-DE" smtClean="0"/>
              <a:t>30</a:t>
            </a:fld>
            <a:endParaRPr lang="de-DE"/>
          </a:p>
        </p:txBody>
      </p:sp>
    </p:spTree>
    <p:extLst>
      <p:ext uri="{BB962C8B-B14F-4D97-AF65-F5344CB8AC3E}">
        <p14:creationId xmlns:p14="http://schemas.microsoft.com/office/powerpoint/2010/main" val="29414896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D90533E-7CA6-724E-95DE-C95D08612FB4}" type="slidenum">
              <a:rPr lang="de-DE" smtClean="0"/>
              <a:t>31</a:t>
            </a:fld>
            <a:endParaRPr lang="de-DE"/>
          </a:p>
        </p:txBody>
      </p:sp>
    </p:spTree>
    <p:extLst>
      <p:ext uri="{BB962C8B-B14F-4D97-AF65-F5344CB8AC3E}">
        <p14:creationId xmlns:p14="http://schemas.microsoft.com/office/powerpoint/2010/main" val="26339932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D90533E-7CA6-724E-95DE-C95D08612FB4}" type="slidenum">
              <a:rPr lang="de-DE" smtClean="0"/>
              <a:t>32</a:t>
            </a:fld>
            <a:endParaRPr lang="de-DE"/>
          </a:p>
        </p:txBody>
      </p:sp>
    </p:spTree>
    <p:extLst>
      <p:ext uri="{BB962C8B-B14F-4D97-AF65-F5344CB8AC3E}">
        <p14:creationId xmlns:p14="http://schemas.microsoft.com/office/powerpoint/2010/main" val="33732667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D90533E-7CA6-724E-95DE-C95D08612FB4}" type="slidenum">
              <a:rPr lang="de-DE" smtClean="0"/>
              <a:t>34</a:t>
            </a:fld>
            <a:endParaRPr lang="de-DE"/>
          </a:p>
        </p:txBody>
      </p:sp>
    </p:spTree>
    <p:extLst>
      <p:ext uri="{BB962C8B-B14F-4D97-AF65-F5344CB8AC3E}">
        <p14:creationId xmlns:p14="http://schemas.microsoft.com/office/powerpoint/2010/main" val="19433041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8C2BF5-F720-14EA-2F13-4806A845DA1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6CD1EAC-DA0F-F44F-CAA5-BF7EDEC72A5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CD1818E-F4E2-F704-375E-3326FB7E52ED}"/>
              </a:ext>
            </a:extLst>
          </p:cNvPr>
          <p:cNvSpPr>
            <a:spLocks noGrp="1"/>
          </p:cNvSpPr>
          <p:nvPr>
            <p:ph type="body" idx="1"/>
          </p:nvPr>
        </p:nvSpPr>
        <p:spPr/>
        <p:txBody>
          <a:bodyPr/>
          <a:lstStyle/>
          <a:p>
            <a:pPr algn="l"/>
            <a:r>
              <a:rPr lang="de-DE" b="1" i="0" u="none" strike="noStrike" dirty="0">
                <a:solidFill>
                  <a:srgbClr val="374151"/>
                </a:solidFill>
                <a:effectLst/>
                <a:latin typeface="Söhne"/>
              </a:rPr>
              <a:t>Einführung:</a:t>
            </a:r>
            <a:endParaRPr lang="de-DE" b="0" i="0" u="none" strike="noStrike" dirty="0">
              <a:solidFill>
                <a:srgbClr val="374151"/>
              </a:solidFill>
              <a:effectLst/>
              <a:latin typeface="Söhne"/>
            </a:endParaRPr>
          </a:p>
          <a:p>
            <a:pPr algn="l"/>
            <a:r>
              <a:rPr lang="de-DE" b="0" i="0" u="none" strike="noStrike" dirty="0">
                <a:solidFill>
                  <a:srgbClr val="374151"/>
                </a:solidFill>
                <a:effectLst/>
                <a:latin typeface="Söhne"/>
              </a:rPr>
              <a:t>Guten Tag und herzlich willkommen zu diesem Abschnitt unserer Fortbildung. Heute beschäftigen wir uns mit einem faszinierenden und zukunftsweisenden Thema: den zukünftigen Entwicklungen der Künstlichen Intelligenz, kurz KI, in der Pflege. Unser Ziel ist es, einen Einblick zu bekommen, wie diese Technologien unseren Berufsalltag bereichern und verändern werden.</a:t>
            </a:r>
          </a:p>
          <a:p>
            <a:pPr algn="l"/>
            <a:r>
              <a:rPr lang="de-DE" b="1" i="0" u="none" strike="noStrike" dirty="0">
                <a:solidFill>
                  <a:srgbClr val="374151"/>
                </a:solidFill>
                <a:effectLst/>
                <a:latin typeface="Söhne"/>
              </a:rPr>
              <a:t>Kernentwicklungen in der KI:</a:t>
            </a:r>
            <a:endParaRPr lang="de-DE" b="0" i="0" u="none" strike="noStrike" dirty="0">
              <a:solidFill>
                <a:srgbClr val="374151"/>
              </a:solidFill>
              <a:effectLst/>
              <a:latin typeface="Söhne"/>
            </a:endParaRPr>
          </a:p>
          <a:p>
            <a:pPr algn="l"/>
            <a:r>
              <a:rPr lang="de-DE" b="0" i="0" u="none" strike="noStrike" dirty="0">
                <a:solidFill>
                  <a:srgbClr val="374151"/>
                </a:solidFill>
                <a:effectLst/>
                <a:latin typeface="Söhne"/>
              </a:rPr>
              <a:t>Beginnen wir mit den technologischen Fortschritten. KI-Systeme werden immer ausgefeilter. Sie lernen schneller, sind genauer und können komplexe Aufgaben bewältigen, die früher menschliches Fachwissen erforderten. Neue Algorithmen, die aus enormen Datenmengen lernen können, öffnen Türen zu Anwendungen, die individuell auf Patienten zugeschnitten sind und dabei helfen, Behandlungen zu personalisieren.</a:t>
            </a:r>
          </a:p>
          <a:p>
            <a:pPr algn="l"/>
            <a:r>
              <a:rPr lang="de-DE" b="0" i="0" u="none" strike="noStrike" dirty="0">
                <a:solidFill>
                  <a:srgbClr val="374151"/>
                </a:solidFill>
                <a:effectLst/>
                <a:latin typeface="Söhne"/>
              </a:rPr>
              <a:t>Im Bereich der Anwendungen sehen wir bereits heute KI-gesteuerte Diagnosetools, virtuelle Pflegeassistenten und fortschrittliche Datenanalyse-Systeme, die Pflegekräften helfen, die beste Versorgung zu bieten. Doch das ist erst der Anfang. Die wachsenden Datenmengen, die durch digitale Gesundheitstechnologien verfügbar werden, versprechen noch präzisere KI-Unterstützung in der Zukunft.</a:t>
            </a:r>
          </a:p>
          <a:p>
            <a:pPr algn="l"/>
            <a:r>
              <a:rPr lang="de-DE" b="1" i="0" u="none" strike="noStrike" dirty="0">
                <a:solidFill>
                  <a:srgbClr val="374151"/>
                </a:solidFill>
                <a:effectLst/>
                <a:latin typeface="Söhne"/>
              </a:rPr>
              <a:t>KI-Zirkel und Netzwerke:</a:t>
            </a:r>
            <a:endParaRPr lang="de-DE" b="0" i="0" u="none" strike="noStrike" dirty="0">
              <a:solidFill>
                <a:srgbClr val="374151"/>
              </a:solidFill>
              <a:effectLst/>
              <a:latin typeface="Söhne"/>
            </a:endParaRPr>
          </a:p>
          <a:p>
            <a:pPr algn="l"/>
            <a:r>
              <a:rPr lang="de-DE" b="0" i="0" u="none" strike="noStrike" dirty="0">
                <a:solidFill>
                  <a:srgbClr val="374151"/>
                </a:solidFill>
                <a:effectLst/>
                <a:latin typeface="Söhne"/>
              </a:rPr>
              <a:t>Die Zusammenarbeit in KI-Zirkeln und Netzwerken fördert den Dialog zwischen Pflegefachkräften und KI-Entwicklern. Dieser Austausch ist entscheidend, um sicherzustellen, dass die KI-Entwicklung den realen Bedürfnissen der Pflege entspricht. Durch die Kombination von praktischem Wissen mit technischer Expertise entstehen innovative Lösungen, die die Patientenversorgung verbessern.</a:t>
            </a:r>
          </a:p>
          <a:p>
            <a:pPr algn="l"/>
            <a:r>
              <a:rPr lang="de-DE" b="1" i="0" u="none" strike="noStrike" dirty="0">
                <a:solidFill>
                  <a:srgbClr val="374151"/>
                </a:solidFill>
                <a:effectLst/>
                <a:latin typeface="Söhne"/>
              </a:rPr>
              <a:t>Anwendungsbeispiele und Fallstudien:</a:t>
            </a:r>
            <a:endParaRPr lang="de-DE" b="0" i="0" u="none" strike="noStrike" dirty="0">
              <a:solidFill>
                <a:srgbClr val="374151"/>
              </a:solidFill>
              <a:effectLst/>
              <a:latin typeface="Söhne"/>
            </a:endParaRPr>
          </a:p>
          <a:p>
            <a:pPr algn="l"/>
            <a:r>
              <a:rPr lang="de-DE" b="0" i="0" u="none" strike="noStrike" dirty="0">
                <a:solidFill>
                  <a:srgbClr val="374151"/>
                </a:solidFill>
                <a:effectLst/>
                <a:latin typeface="Söhne"/>
              </a:rPr>
              <a:t>Nehmen wir ein Beispiel: Eine KI, die Pflegeberichte analysiert und Vorschläge für die Behandlungsplanung macht. Oder eine KI, die prädiktive Analyse für Patientenüberwachung bietet und Pflegekräfte warnt, bevor ein Patient akute Verschlechterungen zeigt. Diese Technologien werden bereits in einigen Einrichtungen getestet und die Ergebnisse sind vielversprechend.</a:t>
            </a:r>
          </a:p>
          <a:p>
            <a:pPr algn="l"/>
            <a:r>
              <a:rPr lang="de-DE" b="0" i="0" u="none" strike="noStrike" dirty="0">
                <a:solidFill>
                  <a:srgbClr val="374151"/>
                </a:solidFill>
                <a:effectLst/>
                <a:latin typeface="Söhne"/>
              </a:rPr>
              <a:t>Besonders wichtig ist die Rolle der KI bei der Unterstützung evidenzbasierter Pflege. KI kann helfen, die neuesten Forschungsergebnisse zu sichten und praktische Empfehlungen zu geben, was die Qualität der Pflege direkt beeinflusst.</a:t>
            </a:r>
          </a:p>
          <a:p>
            <a:pPr algn="l"/>
            <a:r>
              <a:rPr lang="de-DE" b="1" i="0" u="none" strike="noStrike" dirty="0">
                <a:solidFill>
                  <a:srgbClr val="374151"/>
                </a:solidFill>
                <a:effectLst/>
                <a:latin typeface="Söhne"/>
              </a:rPr>
              <a:t>Ausblick und strategische Relevanz:</a:t>
            </a:r>
            <a:endParaRPr lang="de-DE" b="0" i="0" u="none" strike="noStrike" dirty="0">
              <a:solidFill>
                <a:srgbClr val="374151"/>
              </a:solidFill>
              <a:effectLst/>
              <a:latin typeface="Söhne"/>
            </a:endParaRPr>
          </a:p>
          <a:p>
            <a:pPr algn="l"/>
            <a:r>
              <a:rPr lang="de-DE" b="0" i="0" u="none" strike="noStrike" dirty="0">
                <a:solidFill>
                  <a:srgbClr val="374151"/>
                </a:solidFill>
                <a:effectLst/>
                <a:latin typeface="Söhne"/>
              </a:rPr>
              <a:t>Wie können wir nun diese Entwicklungen in den Arbeitsalltag integrieren? Stellen Sie sich vor, KI-Systeme, die administrative Aufgaben übernehmen, sodass sich Pflegekräfte mehr auf die direkte Patientenversorgung konzentrieren können. Oder denken Sie an strategische Planungsinstrumente, die Pflegeeinrichtungen dabei unterstützen, Ressourcen effizienter zu verteilen und die Patientenversorgung zu optimieren.</a:t>
            </a:r>
          </a:p>
          <a:p>
            <a:pPr algn="l"/>
            <a:r>
              <a:rPr lang="de-DE" b="1" i="0" u="none" strike="noStrike" dirty="0">
                <a:solidFill>
                  <a:srgbClr val="374151"/>
                </a:solidFill>
                <a:effectLst/>
                <a:latin typeface="Söhne"/>
              </a:rPr>
              <a:t>Abschluss:</a:t>
            </a:r>
            <a:endParaRPr lang="de-DE" b="0" i="0" u="none" strike="noStrike" dirty="0">
              <a:solidFill>
                <a:srgbClr val="374151"/>
              </a:solidFill>
              <a:effectLst/>
              <a:latin typeface="Söhne"/>
            </a:endParaRPr>
          </a:p>
          <a:p>
            <a:pPr algn="l"/>
            <a:r>
              <a:rPr lang="de-DE" b="0" i="0" u="none" strike="noStrike" dirty="0">
                <a:solidFill>
                  <a:srgbClr val="374151"/>
                </a:solidFill>
                <a:effectLst/>
                <a:latin typeface="Söhne"/>
              </a:rPr>
              <a:t>Insgesamt stehen wir an der Schwelle zu einer Ära, in der KI eine Schlüsselrolle in der Weiterentwicklung der Pflege spielt. Diese Technologien bieten unglaubliche Chancen, stellen uns aber auch vor Herausforderungen, insbesondere im Bereich der Ethik und des Datenschutzes. Es ist unsere Aufgabe, diese Entwicklungen aktiv mitzugestalten und sicherzustellen, dass sie im besten Interesse unserer Patienten und der Pflegefachkräfte eingesetzt werden.</a:t>
            </a:r>
          </a:p>
          <a:p>
            <a:endParaRPr lang="de-DE" dirty="0"/>
          </a:p>
        </p:txBody>
      </p:sp>
      <p:sp>
        <p:nvSpPr>
          <p:cNvPr id="4" name="Foliennummernplatzhalter 3">
            <a:extLst>
              <a:ext uri="{FF2B5EF4-FFF2-40B4-BE49-F238E27FC236}">
                <a16:creationId xmlns:a16="http://schemas.microsoft.com/office/drawing/2014/main" id="{7F322C6B-0BC2-80BE-8353-A8E383802AE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90533E-7CA6-724E-95DE-C95D08612FB4}"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56967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90533E-7CA6-724E-95DE-C95D08612FB4}"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02817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90533E-7CA6-724E-95DE-C95D08612FB4}"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32262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D90533E-7CA6-724E-95DE-C95D08612FB4}" type="slidenum">
              <a:rPr lang="de-DE" smtClean="0"/>
              <a:t>40</a:t>
            </a:fld>
            <a:endParaRPr lang="de-DE"/>
          </a:p>
        </p:txBody>
      </p:sp>
    </p:spTree>
    <p:extLst>
      <p:ext uri="{BB962C8B-B14F-4D97-AF65-F5344CB8AC3E}">
        <p14:creationId xmlns:p14="http://schemas.microsoft.com/office/powerpoint/2010/main" val="36276463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D90533E-7CA6-724E-95DE-C95D08612FB4}" type="slidenum">
              <a:rPr lang="de-DE" smtClean="0"/>
              <a:t>45</a:t>
            </a:fld>
            <a:endParaRPr lang="de-DE"/>
          </a:p>
        </p:txBody>
      </p:sp>
    </p:spTree>
    <p:extLst>
      <p:ext uri="{BB962C8B-B14F-4D97-AF65-F5344CB8AC3E}">
        <p14:creationId xmlns:p14="http://schemas.microsoft.com/office/powerpoint/2010/main" val="18598061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D90533E-7CA6-724E-95DE-C95D08612FB4}" type="slidenum">
              <a:rPr lang="de-DE" smtClean="0"/>
              <a:t>46</a:t>
            </a:fld>
            <a:endParaRPr lang="de-DE"/>
          </a:p>
        </p:txBody>
      </p:sp>
    </p:spTree>
    <p:extLst>
      <p:ext uri="{BB962C8B-B14F-4D97-AF65-F5344CB8AC3E}">
        <p14:creationId xmlns:p14="http://schemas.microsoft.com/office/powerpoint/2010/main" val="26766226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D90533E-7CA6-724E-95DE-C95D08612FB4}" type="slidenum">
              <a:rPr lang="de-DE" smtClean="0"/>
              <a:t>47</a:t>
            </a:fld>
            <a:endParaRPr lang="de-DE"/>
          </a:p>
        </p:txBody>
      </p:sp>
    </p:spTree>
    <p:extLst>
      <p:ext uri="{BB962C8B-B14F-4D97-AF65-F5344CB8AC3E}">
        <p14:creationId xmlns:p14="http://schemas.microsoft.com/office/powerpoint/2010/main" val="7151579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https://</a:t>
            </a:r>
            <a:r>
              <a:rPr lang="de-DE" dirty="0" err="1"/>
              <a:t>www.civic-coding.de</a:t>
            </a:r>
            <a:r>
              <a:rPr lang="de-DE" dirty="0"/>
              <a:t>/</a:t>
            </a:r>
            <a:r>
              <a:rPr lang="de-DE" dirty="0" err="1"/>
              <a:t>angebote</a:t>
            </a:r>
            <a:r>
              <a:rPr lang="de-DE" dirty="0"/>
              <a:t>/</a:t>
            </a:r>
            <a:r>
              <a:rPr lang="de-DE" dirty="0" err="1"/>
              <a:t>meldungen</a:t>
            </a:r>
            <a:r>
              <a:rPr lang="de-DE" dirty="0"/>
              <a:t>/civic-coding-im-gespraech-gewaesserschutz-durch-dezentrale-datensammlung-das-projekt-ai-can</a:t>
            </a:r>
          </a:p>
          <a:p>
            <a:r>
              <a:rPr lang="de-DE" dirty="0"/>
              <a:t>https://</a:t>
            </a:r>
            <a:r>
              <a:rPr lang="de-DE" dirty="0" err="1"/>
              <a:t>www.civic-coding.de</a:t>
            </a:r>
            <a:r>
              <a:rPr lang="de-DE" dirty="0"/>
              <a:t>/</a:t>
            </a:r>
            <a:r>
              <a:rPr lang="de-DE" dirty="0" err="1"/>
              <a:t>ueber-civic-coding</a:t>
            </a:r>
            <a:r>
              <a:rPr lang="de-DE" dirty="0"/>
              <a:t>/projektlandkarte/</a:t>
            </a:r>
            <a:r>
              <a:rPr lang="de-DE" dirty="0" err="1"/>
              <a:t>projekt</a:t>
            </a:r>
            <a:r>
              <a:rPr lang="de-DE" dirty="0"/>
              <a:t>/</a:t>
            </a:r>
            <a:r>
              <a:rPr lang="de-DE" dirty="0" err="1"/>
              <a:t>aican</a:t>
            </a:r>
            <a:r>
              <a:rPr lang="de-DE" dirty="0"/>
              <a:t>-ai-</a:t>
            </a:r>
            <a:r>
              <a:rPr lang="de-DE" dirty="0" err="1"/>
              <a:t>citizen</a:t>
            </a:r>
            <a:r>
              <a:rPr lang="de-DE" dirty="0"/>
              <a:t>-</a:t>
            </a:r>
            <a:r>
              <a:rPr lang="de-DE" dirty="0" err="1"/>
              <a:t>science</a:t>
            </a:r>
            <a:r>
              <a:rPr lang="de-DE" dirty="0"/>
              <a:t>-aqua-network/19</a:t>
            </a:r>
          </a:p>
          <a:p>
            <a:endParaRPr lang="de-DE" dirty="0"/>
          </a:p>
          <a:p>
            <a:endParaRPr lang="de-DE" dirty="0"/>
          </a:p>
        </p:txBody>
      </p:sp>
      <p:sp>
        <p:nvSpPr>
          <p:cNvPr id="4" name="Foliennummernplatzhalter 3"/>
          <p:cNvSpPr>
            <a:spLocks noGrp="1"/>
          </p:cNvSpPr>
          <p:nvPr>
            <p:ph type="sldNum" sz="quarter" idx="5"/>
          </p:nvPr>
        </p:nvSpPr>
        <p:spPr/>
        <p:txBody>
          <a:bodyPr/>
          <a:lstStyle/>
          <a:p>
            <a:fld id="{CD90533E-7CA6-724E-95DE-C95D08612FB4}" type="slidenum">
              <a:rPr lang="de-DE" smtClean="0"/>
              <a:t>49</a:t>
            </a:fld>
            <a:endParaRPr lang="de-DE"/>
          </a:p>
        </p:txBody>
      </p:sp>
    </p:spTree>
    <p:extLst>
      <p:ext uri="{BB962C8B-B14F-4D97-AF65-F5344CB8AC3E}">
        <p14:creationId xmlns:p14="http://schemas.microsoft.com/office/powerpoint/2010/main" val="25193254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D90533E-7CA6-724E-95DE-C95D08612FB4}" type="slidenum">
              <a:rPr lang="de-DE" smtClean="0"/>
              <a:t>50</a:t>
            </a:fld>
            <a:endParaRPr lang="de-DE"/>
          </a:p>
        </p:txBody>
      </p:sp>
    </p:spTree>
    <p:extLst>
      <p:ext uri="{BB962C8B-B14F-4D97-AF65-F5344CB8AC3E}">
        <p14:creationId xmlns:p14="http://schemas.microsoft.com/office/powerpoint/2010/main" val="7501852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D90533E-7CA6-724E-95DE-C95D08612FB4}" type="slidenum">
              <a:rPr lang="de-DE" smtClean="0"/>
              <a:t>54</a:t>
            </a:fld>
            <a:endParaRPr lang="de-DE"/>
          </a:p>
        </p:txBody>
      </p:sp>
    </p:spTree>
    <p:extLst>
      <p:ext uri="{BB962C8B-B14F-4D97-AF65-F5344CB8AC3E}">
        <p14:creationId xmlns:p14="http://schemas.microsoft.com/office/powerpoint/2010/main" val="40268763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D90533E-7CA6-724E-95DE-C95D08612FB4}" type="slidenum">
              <a:rPr lang="de-DE" smtClean="0"/>
              <a:t>55</a:t>
            </a:fld>
            <a:endParaRPr lang="de-DE"/>
          </a:p>
        </p:txBody>
      </p:sp>
    </p:spTree>
    <p:extLst>
      <p:ext uri="{BB962C8B-B14F-4D97-AF65-F5344CB8AC3E}">
        <p14:creationId xmlns:p14="http://schemas.microsoft.com/office/powerpoint/2010/main" val="40269311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8230A3-67DB-359F-B9B9-D3A4146488A1}"/>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EE6E6695-558D-AD87-5793-C8D9F469D46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D8564F23-72FC-1CAB-9816-490F43999A85}"/>
              </a:ext>
            </a:extLst>
          </p:cNvPr>
          <p:cNvSpPr>
            <a:spLocks noGrp="1"/>
          </p:cNvSpPr>
          <p:nvPr>
            <p:ph type="dt" sz="half" idx="10"/>
          </p:nvPr>
        </p:nvSpPr>
        <p:spPr/>
        <p:txBody>
          <a:bodyPr/>
          <a:lstStyle/>
          <a:p>
            <a:fld id="{8F5E338B-4DDE-6E40-A71F-77858D84BEF8}" type="datetimeFigureOut">
              <a:rPr lang="de-DE" smtClean="0"/>
              <a:t>08.12.24</a:t>
            </a:fld>
            <a:endParaRPr lang="de-DE"/>
          </a:p>
        </p:txBody>
      </p:sp>
      <p:sp>
        <p:nvSpPr>
          <p:cNvPr id="5" name="Fußzeilenplatzhalter 4">
            <a:extLst>
              <a:ext uri="{FF2B5EF4-FFF2-40B4-BE49-F238E27FC236}">
                <a16:creationId xmlns:a16="http://schemas.microsoft.com/office/drawing/2014/main" id="{93231DD7-6266-5ABD-EE70-A8D7F212321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BD90A94-57B0-FE5E-C280-C83AB0110D5C}"/>
              </a:ext>
            </a:extLst>
          </p:cNvPr>
          <p:cNvSpPr>
            <a:spLocks noGrp="1"/>
          </p:cNvSpPr>
          <p:nvPr>
            <p:ph type="sldNum" sz="quarter" idx="12"/>
          </p:nvPr>
        </p:nvSpPr>
        <p:spPr/>
        <p:txBody>
          <a:bodyPr/>
          <a:lstStyle/>
          <a:p>
            <a:fld id="{EC62627B-FB4F-3A48-B027-6386F9A21524}" type="slidenum">
              <a:rPr lang="de-DE" smtClean="0"/>
              <a:t>‹Nr.›</a:t>
            </a:fld>
            <a:endParaRPr lang="de-DE"/>
          </a:p>
        </p:txBody>
      </p:sp>
    </p:spTree>
    <p:extLst>
      <p:ext uri="{BB962C8B-B14F-4D97-AF65-F5344CB8AC3E}">
        <p14:creationId xmlns:p14="http://schemas.microsoft.com/office/powerpoint/2010/main" val="3758163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2AC445-3E4C-D335-08C0-F63F9131913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C74E251C-6161-6536-9F45-DFE497B24667}"/>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0AC0DE63-4E2C-A273-C47A-AE0AFC5A77FD}"/>
              </a:ext>
            </a:extLst>
          </p:cNvPr>
          <p:cNvSpPr>
            <a:spLocks noGrp="1"/>
          </p:cNvSpPr>
          <p:nvPr>
            <p:ph type="dt" sz="half" idx="10"/>
          </p:nvPr>
        </p:nvSpPr>
        <p:spPr/>
        <p:txBody>
          <a:bodyPr/>
          <a:lstStyle/>
          <a:p>
            <a:fld id="{8F5E338B-4DDE-6E40-A71F-77858D84BEF8}" type="datetimeFigureOut">
              <a:rPr lang="de-DE" smtClean="0"/>
              <a:t>08.12.24</a:t>
            </a:fld>
            <a:endParaRPr lang="de-DE"/>
          </a:p>
        </p:txBody>
      </p:sp>
      <p:sp>
        <p:nvSpPr>
          <p:cNvPr id="5" name="Fußzeilenplatzhalter 4">
            <a:extLst>
              <a:ext uri="{FF2B5EF4-FFF2-40B4-BE49-F238E27FC236}">
                <a16:creationId xmlns:a16="http://schemas.microsoft.com/office/drawing/2014/main" id="{A1DA36FF-73C7-4848-E647-893741AD28B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10988AC-E9F1-1A4F-378A-443F519C2D96}"/>
              </a:ext>
            </a:extLst>
          </p:cNvPr>
          <p:cNvSpPr>
            <a:spLocks noGrp="1"/>
          </p:cNvSpPr>
          <p:nvPr>
            <p:ph type="sldNum" sz="quarter" idx="12"/>
          </p:nvPr>
        </p:nvSpPr>
        <p:spPr/>
        <p:txBody>
          <a:bodyPr/>
          <a:lstStyle/>
          <a:p>
            <a:fld id="{EC62627B-FB4F-3A48-B027-6386F9A21524}" type="slidenum">
              <a:rPr lang="de-DE" smtClean="0"/>
              <a:t>‹Nr.›</a:t>
            </a:fld>
            <a:endParaRPr lang="de-DE"/>
          </a:p>
        </p:txBody>
      </p:sp>
    </p:spTree>
    <p:extLst>
      <p:ext uri="{BB962C8B-B14F-4D97-AF65-F5344CB8AC3E}">
        <p14:creationId xmlns:p14="http://schemas.microsoft.com/office/powerpoint/2010/main" val="19352443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EC761B-C38A-80C7-8392-18DE8641ACB1}"/>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2934FAD7-05B5-5F26-D536-F7B3F0B633C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57A0EFAC-DA80-2277-74D0-732027BE7C18}"/>
              </a:ext>
            </a:extLst>
          </p:cNvPr>
          <p:cNvSpPr>
            <a:spLocks noGrp="1"/>
          </p:cNvSpPr>
          <p:nvPr>
            <p:ph type="dt" sz="half" idx="10"/>
          </p:nvPr>
        </p:nvSpPr>
        <p:spPr/>
        <p:txBody>
          <a:bodyPr/>
          <a:lstStyle/>
          <a:p>
            <a:fld id="{8F5E338B-4DDE-6E40-A71F-77858D84BEF8}" type="datetimeFigureOut">
              <a:rPr lang="de-DE" smtClean="0"/>
              <a:t>08.12.24</a:t>
            </a:fld>
            <a:endParaRPr lang="de-DE"/>
          </a:p>
        </p:txBody>
      </p:sp>
      <p:sp>
        <p:nvSpPr>
          <p:cNvPr id="5" name="Fußzeilenplatzhalter 4">
            <a:extLst>
              <a:ext uri="{FF2B5EF4-FFF2-40B4-BE49-F238E27FC236}">
                <a16:creationId xmlns:a16="http://schemas.microsoft.com/office/drawing/2014/main" id="{D58AA0D4-214D-84C4-4CEF-48C4329CE8A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EFDBC60-3B77-EA03-E01D-2B767E2ECC39}"/>
              </a:ext>
            </a:extLst>
          </p:cNvPr>
          <p:cNvSpPr>
            <a:spLocks noGrp="1"/>
          </p:cNvSpPr>
          <p:nvPr>
            <p:ph type="sldNum" sz="quarter" idx="12"/>
          </p:nvPr>
        </p:nvSpPr>
        <p:spPr/>
        <p:txBody>
          <a:bodyPr/>
          <a:lstStyle/>
          <a:p>
            <a:fld id="{EC62627B-FB4F-3A48-B027-6386F9A21524}" type="slidenum">
              <a:rPr lang="de-DE" smtClean="0"/>
              <a:t>‹Nr.›</a:t>
            </a:fld>
            <a:endParaRPr lang="de-DE"/>
          </a:p>
        </p:txBody>
      </p:sp>
    </p:spTree>
    <p:extLst>
      <p:ext uri="{BB962C8B-B14F-4D97-AF65-F5344CB8AC3E}">
        <p14:creationId xmlns:p14="http://schemas.microsoft.com/office/powerpoint/2010/main" val="7318536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31DD4B-15B1-16B4-F9A5-C42A5322D472}"/>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BCDD115B-8A6A-9DF2-CBBD-7AA0F56DB514}"/>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C2E6C232-7DAA-0DFC-EA07-46A77DFBC3D4}"/>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2A829CE5-A261-F838-1175-D3D072553DCF}"/>
              </a:ext>
            </a:extLst>
          </p:cNvPr>
          <p:cNvSpPr>
            <a:spLocks noGrp="1"/>
          </p:cNvSpPr>
          <p:nvPr>
            <p:ph type="dt" sz="half" idx="10"/>
          </p:nvPr>
        </p:nvSpPr>
        <p:spPr/>
        <p:txBody>
          <a:bodyPr/>
          <a:lstStyle/>
          <a:p>
            <a:fld id="{8F5E338B-4DDE-6E40-A71F-77858D84BEF8}" type="datetimeFigureOut">
              <a:rPr lang="de-DE" smtClean="0"/>
              <a:t>08.12.24</a:t>
            </a:fld>
            <a:endParaRPr lang="de-DE"/>
          </a:p>
        </p:txBody>
      </p:sp>
      <p:sp>
        <p:nvSpPr>
          <p:cNvPr id="6" name="Fußzeilenplatzhalter 5">
            <a:extLst>
              <a:ext uri="{FF2B5EF4-FFF2-40B4-BE49-F238E27FC236}">
                <a16:creationId xmlns:a16="http://schemas.microsoft.com/office/drawing/2014/main" id="{0AA6E6AB-39B9-3138-60E3-2F400796E18E}"/>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C38FCF56-E15C-17E7-D0CE-A25D040CA559}"/>
              </a:ext>
            </a:extLst>
          </p:cNvPr>
          <p:cNvSpPr>
            <a:spLocks noGrp="1"/>
          </p:cNvSpPr>
          <p:nvPr>
            <p:ph type="sldNum" sz="quarter" idx="12"/>
          </p:nvPr>
        </p:nvSpPr>
        <p:spPr/>
        <p:txBody>
          <a:bodyPr/>
          <a:lstStyle/>
          <a:p>
            <a:fld id="{EC62627B-FB4F-3A48-B027-6386F9A21524}" type="slidenum">
              <a:rPr lang="de-DE" smtClean="0"/>
              <a:t>‹Nr.›</a:t>
            </a:fld>
            <a:endParaRPr lang="de-DE"/>
          </a:p>
        </p:txBody>
      </p:sp>
    </p:spTree>
    <p:extLst>
      <p:ext uri="{BB962C8B-B14F-4D97-AF65-F5344CB8AC3E}">
        <p14:creationId xmlns:p14="http://schemas.microsoft.com/office/powerpoint/2010/main" val="29740023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44B7E6-E897-349E-EB0C-833C8CC61694}"/>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BA9247DA-C10E-1ACD-A4D4-FE559BF918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4F3EFB9A-C715-C9A2-BF03-811B3C449111}"/>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BA7F3ADC-538E-E2BC-D268-3461A032E7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03354300-18DA-1AEF-B12A-3F2F0B878F0A}"/>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C9F23DCE-A4D5-1229-82D4-2E4E8DFB5D00}"/>
              </a:ext>
            </a:extLst>
          </p:cNvPr>
          <p:cNvSpPr>
            <a:spLocks noGrp="1"/>
          </p:cNvSpPr>
          <p:nvPr>
            <p:ph type="dt" sz="half" idx="10"/>
          </p:nvPr>
        </p:nvSpPr>
        <p:spPr/>
        <p:txBody>
          <a:bodyPr/>
          <a:lstStyle/>
          <a:p>
            <a:fld id="{8F5E338B-4DDE-6E40-A71F-77858D84BEF8}" type="datetimeFigureOut">
              <a:rPr lang="de-DE" smtClean="0"/>
              <a:t>08.12.24</a:t>
            </a:fld>
            <a:endParaRPr lang="de-DE"/>
          </a:p>
        </p:txBody>
      </p:sp>
      <p:sp>
        <p:nvSpPr>
          <p:cNvPr id="8" name="Fußzeilenplatzhalter 7">
            <a:extLst>
              <a:ext uri="{FF2B5EF4-FFF2-40B4-BE49-F238E27FC236}">
                <a16:creationId xmlns:a16="http://schemas.microsoft.com/office/drawing/2014/main" id="{77A65E21-7ED8-DA19-8DE0-C07B149EA565}"/>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302FA93A-564A-210B-FA0D-0A7A8AE5E993}"/>
              </a:ext>
            </a:extLst>
          </p:cNvPr>
          <p:cNvSpPr>
            <a:spLocks noGrp="1"/>
          </p:cNvSpPr>
          <p:nvPr>
            <p:ph type="sldNum" sz="quarter" idx="12"/>
          </p:nvPr>
        </p:nvSpPr>
        <p:spPr/>
        <p:txBody>
          <a:bodyPr/>
          <a:lstStyle/>
          <a:p>
            <a:fld id="{EC62627B-FB4F-3A48-B027-6386F9A21524}" type="slidenum">
              <a:rPr lang="de-DE" smtClean="0"/>
              <a:t>‹Nr.›</a:t>
            </a:fld>
            <a:endParaRPr lang="de-DE"/>
          </a:p>
        </p:txBody>
      </p:sp>
    </p:spTree>
    <p:extLst>
      <p:ext uri="{BB962C8B-B14F-4D97-AF65-F5344CB8AC3E}">
        <p14:creationId xmlns:p14="http://schemas.microsoft.com/office/powerpoint/2010/main" val="8412333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97FE7A-17F2-2B42-5DAF-970706840993}"/>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E390D10D-4601-461B-9254-1E17019415B7}"/>
              </a:ext>
            </a:extLst>
          </p:cNvPr>
          <p:cNvSpPr>
            <a:spLocks noGrp="1"/>
          </p:cNvSpPr>
          <p:nvPr>
            <p:ph type="dt" sz="half" idx="10"/>
          </p:nvPr>
        </p:nvSpPr>
        <p:spPr/>
        <p:txBody>
          <a:bodyPr/>
          <a:lstStyle/>
          <a:p>
            <a:fld id="{8F5E338B-4DDE-6E40-A71F-77858D84BEF8}" type="datetimeFigureOut">
              <a:rPr lang="de-DE" smtClean="0"/>
              <a:t>08.12.24</a:t>
            </a:fld>
            <a:endParaRPr lang="de-DE"/>
          </a:p>
        </p:txBody>
      </p:sp>
      <p:sp>
        <p:nvSpPr>
          <p:cNvPr id="4" name="Fußzeilenplatzhalter 3">
            <a:extLst>
              <a:ext uri="{FF2B5EF4-FFF2-40B4-BE49-F238E27FC236}">
                <a16:creationId xmlns:a16="http://schemas.microsoft.com/office/drawing/2014/main" id="{600482FE-5061-79B3-572B-2CCD132EF212}"/>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DBEF6D9F-EFC9-070C-1481-AF7649F685FD}"/>
              </a:ext>
            </a:extLst>
          </p:cNvPr>
          <p:cNvSpPr>
            <a:spLocks noGrp="1"/>
          </p:cNvSpPr>
          <p:nvPr>
            <p:ph type="sldNum" sz="quarter" idx="12"/>
          </p:nvPr>
        </p:nvSpPr>
        <p:spPr/>
        <p:txBody>
          <a:bodyPr/>
          <a:lstStyle/>
          <a:p>
            <a:fld id="{EC62627B-FB4F-3A48-B027-6386F9A21524}" type="slidenum">
              <a:rPr lang="de-DE" smtClean="0"/>
              <a:t>‹Nr.›</a:t>
            </a:fld>
            <a:endParaRPr lang="de-DE"/>
          </a:p>
        </p:txBody>
      </p:sp>
    </p:spTree>
    <p:extLst>
      <p:ext uri="{BB962C8B-B14F-4D97-AF65-F5344CB8AC3E}">
        <p14:creationId xmlns:p14="http://schemas.microsoft.com/office/powerpoint/2010/main" val="17106317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7C5A4002-9083-EEDC-CFB2-8FA89DAE84CB}"/>
              </a:ext>
            </a:extLst>
          </p:cNvPr>
          <p:cNvSpPr>
            <a:spLocks noGrp="1"/>
          </p:cNvSpPr>
          <p:nvPr>
            <p:ph type="dt" sz="half" idx="10"/>
          </p:nvPr>
        </p:nvSpPr>
        <p:spPr/>
        <p:txBody>
          <a:bodyPr/>
          <a:lstStyle/>
          <a:p>
            <a:fld id="{8F5E338B-4DDE-6E40-A71F-77858D84BEF8}" type="datetimeFigureOut">
              <a:rPr lang="de-DE" smtClean="0"/>
              <a:t>08.12.24</a:t>
            </a:fld>
            <a:endParaRPr lang="de-DE"/>
          </a:p>
        </p:txBody>
      </p:sp>
      <p:sp>
        <p:nvSpPr>
          <p:cNvPr id="3" name="Fußzeilenplatzhalter 2">
            <a:extLst>
              <a:ext uri="{FF2B5EF4-FFF2-40B4-BE49-F238E27FC236}">
                <a16:creationId xmlns:a16="http://schemas.microsoft.com/office/drawing/2014/main" id="{8D75C53E-C9E8-08FE-D88C-9A9E4C0A5B13}"/>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EF631DE0-C5A4-6FBB-524B-5173CA987AAD}"/>
              </a:ext>
            </a:extLst>
          </p:cNvPr>
          <p:cNvSpPr>
            <a:spLocks noGrp="1"/>
          </p:cNvSpPr>
          <p:nvPr>
            <p:ph type="sldNum" sz="quarter" idx="12"/>
          </p:nvPr>
        </p:nvSpPr>
        <p:spPr/>
        <p:txBody>
          <a:bodyPr/>
          <a:lstStyle/>
          <a:p>
            <a:fld id="{EC62627B-FB4F-3A48-B027-6386F9A21524}" type="slidenum">
              <a:rPr lang="de-DE" smtClean="0"/>
              <a:t>‹Nr.›</a:t>
            </a:fld>
            <a:endParaRPr lang="de-DE"/>
          </a:p>
        </p:txBody>
      </p:sp>
    </p:spTree>
    <p:extLst>
      <p:ext uri="{BB962C8B-B14F-4D97-AF65-F5344CB8AC3E}">
        <p14:creationId xmlns:p14="http://schemas.microsoft.com/office/powerpoint/2010/main" val="3338411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D6BF46-88F4-0CE9-235B-995B03BDEDEB}"/>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C5BCD4D3-10F2-60E1-69D4-03CCA1BDE9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EE78BC73-C850-80CF-752C-85F86D4AE0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2E7BB4B0-24AB-947A-5D7D-34C876DE7CDA}"/>
              </a:ext>
            </a:extLst>
          </p:cNvPr>
          <p:cNvSpPr>
            <a:spLocks noGrp="1"/>
          </p:cNvSpPr>
          <p:nvPr>
            <p:ph type="dt" sz="half" idx="10"/>
          </p:nvPr>
        </p:nvSpPr>
        <p:spPr/>
        <p:txBody>
          <a:bodyPr/>
          <a:lstStyle/>
          <a:p>
            <a:fld id="{8F5E338B-4DDE-6E40-A71F-77858D84BEF8}" type="datetimeFigureOut">
              <a:rPr lang="de-DE" smtClean="0"/>
              <a:t>08.12.24</a:t>
            </a:fld>
            <a:endParaRPr lang="de-DE"/>
          </a:p>
        </p:txBody>
      </p:sp>
      <p:sp>
        <p:nvSpPr>
          <p:cNvPr id="6" name="Fußzeilenplatzhalter 5">
            <a:extLst>
              <a:ext uri="{FF2B5EF4-FFF2-40B4-BE49-F238E27FC236}">
                <a16:creationId xmlns:a16="http://schemas.microsoft.com/office/drawing/2014/main" id="{654CFC30-5DC3-5FFD-1AF9-2E957556EDF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262E53C-6FD7-544B-CAFF-14F36F3B26D2}"/>
              </a:ext>
            </a:extLst>
          </p:cNvPr>
          <p:cNvSpPr>
            <a:spLocks noGrp="1"/>
          </p:cNvSpPr>
          <p:nvPr>
            <p:ph type="sldNum" sz="quarter" idx="12"/>
          </p:nvPr>
        </p:nvSpPr>
        <p:spPr/>
        <p:txBody>
          <a:bodyPr/>
          <a:lstStyle/>
          <a:p>
            <a:fld id="{EC62627B-FB4F-3A48-B027-6386F9A21524}" type="slidenum">
              <a:rPr lang="de-DE" smtClean="0"/>
              <a:t>‹Nr.›</a:t>
            </a:fld>
            <a:endParaRPr lang="de-DE"/>
          </a:p>
        </p:txBody>
      </p:sp>
    </p:spTree>
    <p:extLst>
      <p:ext uri="{BB962C8B-B14F-4D97-AF65-F5344CB8AC3E}">
        <p14:creationId xmlns:p14="http://schemas.microsoft.com/office/powerpoint/2010/main" val="296976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D1D909-C5E0-3BB1-04C1-8E82FCC594F2}"/>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6AEFF57C-041C-DEF2-EA57-B287F784EB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6775824A-5811-4D1A-D043-4DBBC738C2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602F07BF-7A2C-B918-B677-8A8786EC22F5}"/>
              </a:ext>
            </a:extLst>
          </p:cNvPr>
          <p:cNvSpPr>
            <a:spLocks noGrp="1"/>
          </p:cNvSpPr>
          <p:nvPr>
            <p:ph type="dt" sz="half" idx="10"/>
          </p:nvPr>
        </p:nvSpPr>
        <p:spPr/>
        <p:txBody>
          <a:bodyPr/>
          <a:lstStyle/>
          <a:p>
            <a:fld id="{8F5E338B-4DDE-6E40-A71F-77858D84BEF8}" type="datetimeFigureOut">
              <a:rPr lang="de-DE" smtClean="0"/>
              <a:t>08.12.24</a:t>
            </a:fld>
            <a:endParaRPr lang="de-DE"/>
          </a:p>
        </p:txBody>
      </p:sp>
      <p:sp>
        <p:nvSpPr>
          <p:cNvPr id="6" name="Fußzeilenplatzhalter 5">
            <a:extLst>
              <a:ext uri="{FF2B5EF4-FFF2-40B4-BE49-F238E27FC236}">
                <a16:creationId xmlns:a16="http://schemas.microsoft.com/office/drawing/2014/main" id="{B1879535-1862-A38C-5F19-8DB81A119D92}"/>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2653A970-C220-14DE-ABC0-8BEB2EA24923}"/>
              </a:ext>
            </a:extLst>
          </p:cNvPr>
          <p:cNvSpPr>
            <a:spLocks noGrp="1"/>
          </p:cNvSpPr>
          <p:nvPr>
            <p:ph type="sldNum" sz="quarter" idx="12"/>
          </p:nvPr>
        </p:nvSpPr>
        <p:spPr/>
        <p:txBody>
          <a:bodyPr/>
          <a:lstStyle/>
          <a:p>
            <a:fld id="{EC62627B-FB4F-3A48-B027-6386F9A21524}" type="slidenum">
              <a:rPr lang="de-DE" smtClean="0"/>
              <a:t>‹Nr.›</a:t>
            </a:fld>
            <a:endParaRPr lang="de-DE"/>
          </a:p>
        </p:txBody>
      </p:sp>
    </p:spTree>
    <p:extLst>
      <p:ext uri="{BB962C8B-B14F-4D97-AF65-F5344CB8AC3E}">
        <p14:creationId xmlns:p14="http://schemas.microsoft.com/office/powerpoint/2010/main" val="32715073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563CFC-6F90-EC3F-2496-9E39B6B046E3}"/>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D287BFB6-C65D-5D67-8D30-D7CFDAD8282B}"/>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9A68111-10F2-B363-EAA6-DB52EFD67B85}"/>
              </a:ext>
            </a:extLst>
          </p:cNvPr>
          <p:cNvSpPr>
            <a:spLocks noGrp="1"/>
          </p:cNvSpPr>
          <p:nvPr>
            <p:ph type="dt" sz="half" idx="10"/>
          </p:nvPr>
        </p:nvSpPr>
        <p:spPr/>
        <p:txBody>
          <a:bodyPr/>
          <a:lstStyle/>
          <a:p>
            <a:fld id="{8F5E338B-4DDE-6E40-A71F-77858D84BEF8}" type="datetimeFigureOut">
              <a:rPr lang="de-DE" smtClean="0"/>
              <a:t>08.12.24</a:t>
            </a:fld>
            <a:endParaRPr lang="de-DE"/>
          </a:p>
        </p:txBody>
      </p:sp>
      <p:sp>
        <p:nvSpPr>
          <p:cNvPr id="5" name="Fußzeilenplatzhalter 4">
            <a:extLst>
              <a:ext uri="{FF2B5EF4-FFF2-40B4-BE49-F238E27FC236}">
                <a16:creationId xmlns:a16="http://schemas.microsoft.com/office/drawing/2014/main" id="{A5019331-36D3-0C8D-80A2-119BCC52B37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F6143C2-451E-6642-7902-E4176E8B9687}"/>
              </a:ext>
            </a:extLst>
          </p:cNvPr>
          <p:cNvSpPr>
            <a:spLocks noGrp="1"/>
          </p:cNvSpPr>
          <p:nvPr>
            <p:ph type="sldNum" sz="quarter" idx="12"/>
          </p:nvPr>
        </p:nvSpPr>
        <p:spPr/>
        <p:txBody>
          <a:bodyPr/>
          <a:lstStyle/>
          <a:p>
            <a:fld id="{EC62627B-FB4F-3A48-B027-6386F9A21524}" type="slidenum">
              <a:rPr lang="de-DE" smtClean="0"/>
              <a:t>‹Nr.›</a:t>
            </a:fld>
            <a:endParaRPr lang="de-DE"/>
          </a:p>
        </p:txBody>
      </p:sp>
    </p:spTree>
    <p:extLst>
      <p:ext uri="{BB962C8B-B14F-4D97-AF65-F5344CB8AC3E}">
        <p14:creationId xmlns:p14="http://schemas.microsoft.com/office/powerpoint/2010/main" val="24460688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DF94B340-9CE5-5FE3-64BE-099919E273DD}"/>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E4B76A15-0A81-77F1-9980-E5F61B03035A}"/>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859ECFEC-A0C9-F0B5-1DD7-34E6D2A9544B}"/>
              </a:ext>
            </a:extLst>
          </p:cNvPr>
          <p:cNvSpPr>
            <a:spLocks noGrp="1"/>
          </p:cNvSpPr>
          <p:nvPr>
            <p:ph type="dt" sz="half" idx="10"/>
          </p:nvPr>
        </p:nvSpPr>
        <p:spPr/>
        <p:txBody>
          <a:bodyPr/>
          <a:lstStyle/>
          <a:p>
            <a:fld id="{8F5E338B-4DDE-6E40-A71F-77858D84BEF8}" type="datetimeFigureOut">
              <a:rPr lang="de-DE" smtClean="0"/>
              <a:t>08.12.24</a:t>
            </a:fld>
            <a:endParaRPr lang="de-DE"/>
          </a:p>
        </p:txBody>
      </p:sp>
      <p:sp>
        <p:nvSpPr>
          <p:cNvPr id="5" name="Fußzeilenplatzhalter 4">
            <a:extLst>
              <a:ext uri="{FF2B5EF4-FFF2-40B4-BE49-F238E27FC236}">
                <a16:creationId xmlns:a16="http://schemas.microsoft.com/office/drawing/2014/main" id="{9A97ED70-F181-2D76-A88F-52B18E4EB76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0A5D9D8-C642-E9EA-C307-471FA011FD66}"/>
              </a:ext>
            </a:extLst>
          </p:cNvPr>
          <p:cNvSpPr>
            <a:spLocks noGrp="1"/>
          </p:cNvSpPr>
          <p:nvPr>
            <p:ph type="sldNum" sz="quarter" idx="12"/>
          </p:nvPr>
        </p:nvSpPr>
        <p:spPr/>
        <p:txBody>
          <a:bodyPr/>
          <a:lstStyle/>
          <a:p>
            <a:fld id="{EC62627B-FB4F-3A48-B027-6386F9A21524}" type="slidenum">
              <a:rPr lang="de-DE" smtClean="0"/>
              <a:t>‹Nr.›</a:t>
            </a:fld>
            <a:endParaRPr lang="de-DE"/>
          </a:p>
        </p:txBody>
      </p:sp>
    </p:spTree>
    <p:extLst>
      <p:ext uri="{BB962C8B-B14F-4D97-AF65-F5344CB8AC3E}">
        <p14:creationId xmlns:p14="http://schemas.microsoft.com/office/powerpoint/2010/main" val="21093693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B357453-05E0-0008-B937-86EA2668D19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275C1B53-720C-BDCA-D2D5-E0F8FC3A28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B0D41948-2EA5-4812-E931-E138AF45A0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5E338B-4DDE-6E40-A71F-77858D84BEF8}" type="datetimeFigureOut">
              <a:rPr lang="de-DE" smtClean="0"/>
              <a:t>08.12.24</a:t>
            </a:fld>
            <a:endParaRPr lang="de-DE"/>
          </a:p>
        </p:txBody>
      </p:sp>
      <p:sp>
        <p:nvSpPr>
          <p:cNvPr id="5" name="Fußzeilenplatzhalter 4">
            <a:extLst>
              <a:ext uri="{FF2B5EF4-FFF2-40B4-BE49-F238E27FC236}">
                <a16:creationId xmlns:a16="http://schemas.microsoft.com/office/drawing/2014/main" id="{77CCC5AE-05B3-EC83-48DE-3CAA5F3615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3A6123B8-76A4-0CDD-2ED3-DCADC73391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62627B-FB4F-3A48-B027-6386F9A21524}" type="slidenum">
              <a:rPr lang="de-DE" smtClean="0"/>
              <a:t>‹Nr.›</a:t>
            </a:fld>
            <a:endParaRPr lang="de-DE"/>
          </a:p>
        </p:txBody>
      </p:sp>
    </p:spTree>
    <p:extLst>
      <p:ext uri="{BB962C8B-B14F-4D97-AF65-F5344CB8AC3E}">
        <p14:creationId xmlns:p14="http://schemas.microsoft.com/office/powerpoint/2010/main" val="17677726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hyperlink" Target="https://www.wallpaperflare.com/human-brain-in-a-jar-clipart-glass-brown-blue-black-bank-wallpaper-shtx/download/1920x1080"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ideo" Target="https://www.youtube.com/embed/fT69SLK2m9I?feature=oembed" TargetMode="Externa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9.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hyperlink" Target="https://pxhere.com/de/photo/1452799"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s://creativecommons.org/licenses/by-sa/3.0/" TargetMode="External"/><Relationship Id="rId5" Type="http://schemas.openxmlformats.org/officeDocument/2006/relationships/hyperlink" Target="https://klexikon.zum.de/wiki/Recht" TargetMode="Externa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pixnio.com/de/objekte/banknoten/metallmuenzen/geld-metall-munzen-bleistift-papier-finanzen-wirtschaft-wirtschaft" TargetMode="Externa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blog.dnevnik.hr/trenddop" TargetMode="External"/><Relationship Id="rId2" Type="http://schemas.openxmlformats.org/officeDocument/2006/relationships/image" Target="../media/image25.jp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s://pixabay.com/de/zukunft-stra%C3%9Fe-weg-geradeaus-1276288/"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hyperlink" Target="https://creativecommons.org/licenses/by-sa/3.0/" TargetMode="External"/><Relationship Id="rId4" Type="http://schemas.openxmlformats.org/officeDocument/2006/relationships/hyperlink" Target="https://profslusos.blogspot.com/2016/01/e-para-quem-gosta-de-resumos.html"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www.pixnio.com/people/people-seated-at-table-participating-in-group-discussion-during-meeting" TargetMode="External"/><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hyperlink" Target="https://creativecommons.org/licenses/by-sa/3.0/" TargetMode="External"/><Relationship Id="rId4" Type="http://schemas.openxmlformats.org/officeDocument/2006/relationships/hyperlink" Target="https://www.verbformen.com/conjugation/imperativ/mittagessen.htm"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hyperlink" Target="https://prokip.care/"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video" Target="https://www.youtube.com/embed/I6j3CHBLOQ8?start=29&amp;feature=oembed" TargetMode="External"/><Relationship Id="rId4" Type="http://schemas.openxmlformats.org/officeDocument/2006/relationships/image" Target="../media/image39.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video" Target="https://www.youtube.com/embed/I6j3CHBLOQ8?start=319&amp;feature=oembed" TargetMode="External"/><Relationship Id="rId4" Type="http://schemas.openxmlformats.org/officeDocument/2006/relationships/image" Target="../media/image39.jpe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video" Target="https://www.youtube.com/embed/I6j3CHBLOQ8?start=456&amp;feature=oembed" TargetMode="External"/><Relationship Id="rId4" Type="http://schemas.openxmlformats.org/officeDocument/2006/relationships/image" Target="../media/image39.jpe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ideo" Target="https://www.youtube.com/embed/I6j3CHBLOQ8?start=576&amp;feature=oembed" TargetMode="External"/><Relationship Id="rId4" Type="http://schemas.openxmlformats.org/officeDocument/2006/relationships/image" Target="../media/image39.jpeg"/></Relationships>
</file>

<file path=ppt/slides/_rels/slide4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s://optimeil.de/leichte-sprache/"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42.sv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hyperlink" Target="https://wiki.aiimpacts.org/doku.php?id=ai_timelines:predictions_of_human-level_ai_timelines:ai_timeline_surveys:2022_expert_survey_on_progress_in_ai"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www.lutzsiemer.de/" TargetMode="External"/><Relationship Id="rId2" Type="http://schemas.openxmlformats.org/officeDocument/2006/relationships/hyperlink" Target="mailto:kontakt@lutzsiemer.de" TargetMode="External"/><Relationship Id="rId1" Type="http://schemas.openxmlformats.org/officeDocument/2006/relationships/slideLayout" Target="../slideLayouts/slideLayout2.xml"/><Relationship Id="rId4" Type="http://schemas.openxmlformats.org/officeDocument/2006/relationships/image" Target="../media/image44.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Ein Bild, das Kleidung, Im Haus, Person, Menschliches Gesicht enthält.&#10;&#10;Automatisch generierte Beschreibung">
            <a:extLst>
              <a:ext uri="{FF2B5EF4-FFF2-40B4-BE49-F238E27FC236}">
                <a16:creationId xmlns:a16="http://schemas.microsoft.com/office/drawing/2014/main" id="{35E27C8B-AB8E-EF32-A8C6-AE586981ED2A}"/>
              </a:ext>
            </a:extLst>
          </p:cNvPr>
          <p:cNvPicPr>
            <a:picLocks noChangeAspect="1"/>
          </p:cNvPicPr>
          <p:nvPr/>
        </p:nvPicPr>
        <p:blipFill>
          <a:blip r:embed="rId3">
            <a:alphaModFix amt="50000"/>
          </a:blip>
          <a:srcRect t="12822" b="2908"/>
          <a:stretch/>
        </p:blipFill>
        <p:spPr>
          <a:xfrm>
            <a:off x="20" y="1"/>
            <a:ext cx="12191980" cy="6857999"/>
          </a:xfrm>
          <a:prstGeom prst="rect">
            <a:avLst/>
          </a:prstGeom>
        </p:spPr>
      </p:pic>
      <p:sp>
        <p:nvSpPr>
          <p:cNvPr id="2" name="Titel 1">
            <a:extLst>
              <a:ext uri="{FF2B5EF4-FFF2-40B4-BE49-F238E27FC236}">
                <a16:creationId xmlns:a16="http://schemas.microsoft.com/office/drawing/2014/main" id="{DAE258AF-849B-BF66-EF2E-4595145EF609}"/>
              </a:ext>
            </a:extLst>
          </p:cNvPr>
          <p:cNvSpPr>
            <a:spLocks noGrp="1"/>
          </p:cNvSpPr>
          <p:nvPr>
            <p:ph type="ctrTitle"/>
          </p:nvPr>
        </p:nvSpPr>
        <p:spPr>
          <a:xfrm>
            <a:off x="1524000" y="1122362"/>
            <a:ext cx="9144000" cy="2900518"/>
          </a:xfrm>
        </p:spPr>
        <p:txBody>
          <a:bodyPr>
            <a:normAutofit/>
          </a:bodyPr>
          <a:lstStyle/>
          <a:p>
            <a:r>
              <a:rPr lang="de-DE">
                <a:solidFill>
                  <a:srgbClr val="FFFFFF"/>
                </a:solidFill>
              </a:rPr>
              <a:t>KI für das Gemeinwohl</a:t>
            </a:r>
          </a:p>
        </p:txBody>
      </p:sp>
      <p:sp>
        <p:nvSpPr>
          <p:cNvPr id="3" name="Untertitel 2">
            <a:extLst>
              <a:ext uri="{FF2B5EF4-FFF2-40B4-BE49-F238E27FC236}">
                <a16:creationId xmlns:a16="http://schemas.microsoft.com/office/drawing/2014/main" id="{4CECE69C-3CBB-AA1E-5A56-B23D385FFAD0}"/>
              </a:ext>
            </a:extLst>
          </p:cNvPr>
          <p:cNvSpPr>
            <a:spLocks noGrp="1"/>
          </p:cNvSpPr>
          <p:nvPr>
            <p:ph type="subTitle" idx="1"/>
          </p:nvPr>
        </p:nvSpPr>
        <p:spPr>
          <a:xfrm>
            <a:off x="1524000" y="4159404"/>
            <a:ext cx="9144000" cy="1098395"/>
          </a:xfrm>
        </p:spPr>
        <p:txBody>
          <a:bodyPr>
            <a:normAutofit/>
          </a:bodyPr>
          <a:lstStyle/>
          <a:p>
            <a:r>
              <a:rPr lang="de-DE" sz="2200" dirty="0">
                <a:solidFill>
                  <a:srgbClr val="FFFFFF"/>
                </a:solidFill>
              </a:rPr>
              <a:t>Chancen, Herausforderungen, ethische Fragen.</a:t>
            </a:r>
          </a:p>
          <a:p>
            <a:r>
              <a:rPr lang="de-DE" sz="2200" dirty="0">
                <a:solidFill>
                  <a:srgbClr val="FFFFFF"/>
                </a:solidFill>
              </a:rPr>
              <a:t>Akademie Klausenhof - </a:t>
            </a:r>
            <a:r>
              <a:rPr lang="de-DE" sz="2200" dirty="0" err="1">
                <a:solidFill>
                  <a:srgbClr val="FFFFFF"/>
                </a:solidFill>
              </a:rPr>
              <a:t>SonntagMorgen</a:t>
            </a:r>
            <a:r>
              <a:rPr lang="de-DE" sz="2200" dirty="0">
                <a:solidFill>
                  <a:srgbClr val="FFFFFF"/>
                </a:solidFill>
              </a:rPr>
              <a:t> am 08.12.2024 | Dr. Lutz Siemer</a:t>
            </a:r>
          </a:p>
          <a:p>
            <a:endParaRPr lang="de-DE" sz="2200" dirty="0">
              <a:solidFill>
                <a:srgbClr val="FFFFFF"/>
              </a:solidFill>
            </a:endParaRPr>
          </a:p>
          <a:p>
            <a:endParaRPr lang="de-DE" sz="2200" dirty="0">
              <a:solidFill>
                <a:srgbClr val="FFFFFF"/>
              </a:solidFill>
            </a:endParaRPr>
          </a:p>
        </p:txBody>
      </p:sp>
    </p:spTree>
    <p:extLst>
      <p:ext uri="{BB962C8B-B14F-4D97-AF65-F5344CB8AC3E}">
        <p14:creationId xmlns:p14="http://schemas.microsoft.com/office/powerpoint/2010/main" val="314194488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6C0260F-BF0F-82F8-E862-8DC75E5B73B4}"/>
              </a:ext>
            </a:extLst>
          </p:cNvPr>
          <p:cNvSpPr>
            <a:spLocks noGrp="1"/>
          </p:cNvSpPr>
          <p:nvPr>
            <p:ph type="title"/>
          </p:nvPr>
        </p:nvSpPr>
        <p:spPr>
          <a:xfrm>
            <a:off x="466722" y="586855"/>
            <a:ext cx="3201366" cy="3387497"/>
          </a:xfrm>
        </p:spPr>
        <p:txBody>
          <a:bodyPr anchor="b">
            <a:normAutofit/>
          </a:bodyPr>
          <a:lstStyle/>
          <a:p>
            <a:pPr algn="r"/>
            <a:r>
              <a:rPr lang="de-DE" sz="4000">
                <a:solidFill>
                  <a:srgbClr val="FFFFFF"/>
                </a:solidFill>
              </a:rPr>
              <a:t>Überblick</a:t>
            </a:r>
          </a:p>
        </p:txBody>
      </p:sp>
      <p:sp>
        <p:nvSpPr>
          <p:cNvPr id="3" name="Inhaltsplatzhalter 2">
            <a:extLst>
              <a:ext uri="{FF2B5EF4-FFF2-40B4-BE49-F238E27FC236}">
                <a16:creationId xmlns:a16="http://schemas.microsoft.com/office/drawing/2014/main" id="{F3EE5DFD-EB37-E2CD-027F-7774B0319DE9}"/>
              </a:ext>
            </a:extLst>
          </p:cNvPr>
          <p:cNvSpPr>
            <a:spLocks noGrp="1"/>
          </p:cNvSpPr>
          <p:nvPr>
            <p:ph idx="1"/>
          </p:nvPr>
        </p:nvSpPr>
        <p:spPr>
          <a:xfrm>
            <a:off x="4810259" y="649480"/>
            <a:ext cx="6555347" cy="5546047"/>
          </a:xfrm>
        </p:spPr>
        <p:txBody>
          <a:bodyPr anchor="ctr">
            <a:normAutofit/>
          </a:bodyPr>
          <a:lstStyle/>
          <a:p>
            <a:pPr marL="0" indent="0">
              <a:buNone/>
            </a:pPr>
            <a:r>
              <a:rPr lang="de-DE" sz="1700" b="1" dirty="0"/>
              <a:t>Wer?</a:t>
            </a:r>
          </a:p>
          <a:p>
            <a:r>
              <a:rPr lang="de-DE" sz="1700" dirty="0"/>
              <a:t>Dr. Lutz Siemer,  Diplom-Psychologe</a:t>
            </a:r>
          </a:p>
          <a:p>
            <a:r>
              <a:rPr lang="de-DE" sz="1700" dirty="0"/>
              <a:t>Dozent im Fachbereich Sozialwesen an der </a:t>
            </a:r>
            <a:r>
              <a:rPr lang="de-DE" sz="1700" dirty="0" err="1"/>
              <a:t>Saxion</a:t>
            </a:r>
            <a:r>
              <a:rPr lang="de-DE" sz="1700" dirty="0"/>
              <a:t> University </a:t>
            </a:r>
            <a:r>
              <a:rPr lang="de-DE" sz="1700" dirty="0" err="1"/>
              <a:t>of</a:t>
            </a:r>
            <a:r>
              <a:rPr lang="de-DE" sz="1700" dirty="0"/>
              <a:t> Applied Sciences (Enschede/NL)</a:t>
            </a:r>
          </a:p>
          <a:p>
            <a:r>
              <a:rPr lang="de-DE" sz="1700" dirty="0"/>
              <a:t>Wissenschaftlicher Mitarbeiter bei </a:t>
            </a:r>
            <a:r>
              <a:rPr lang="de-DE" sz="1700" dirty="0" err="1"/>
              <a:t>HeurekaNet</a:t>
            </a:r>
            <a:r>
              <a:rPr lang="de-DE" sz="1700" dirty="0"/>
              <a:t> – Freies Institut für Bildung, Forschung und Innovation e.V. (Münster/D)</a:t>
            </a:r>
          </a:p>
          <a:p>
            <a:r>
              <a:rPr lang="de-DE" sz="1700" dirty="0"/>
              <a:t>Universalspezialisten – KI in der beruflichen Bildung</a:t>
            </a:r>
          </a:p>
          <a:p>
            <a:r>
              <a:rPr lang="de-DE" sz="1700" dirty="0"/>
              <a:t>„ </a:t>
            </a:r>
            <a:r>
              <a:rPr lang="de-DE" sz="1700" dirty="0" err="1"/>
              <a:t>Steadily</a:t>
            </a:r>
            <a:r>
              <a:rPr lang="de-DE" sz="1700" dirty="0"/>
              <a:t> </a:t>
            </a:r>
            <a:r>
              <a:rPr lang="de-DE" sz="1700" dirty="0" err="1"/>
              <a:t>wandering</a:t>
            </a:r>
            <a:r>
              <a:rPr lang="de-DE" sz="1700" dirty="0"/>
              <a:t> at </a:t>
            </a:r>
            <a:r>
              <a:rPr lang="de-DE" sz="1700" dirty="0" err="1"/>
              <a:t>the</a:t>
            </a:r>
            <a:r>
              <a:rPr lang="de-DE" sz="1700" dirty="0"/>
              <a:t> </a:t>
            </a:r>
            <a:r>
              <a:rPr lang="de-DE" sz="1700" dirty="0" err="1"/>
              <a:t>crossroads</a:t>
            </a:r>
            <a:r>
              <a:rPr lang="de-DE" sz="1700" dirty="0"/>
              <a:t> </a:t>
            </a:r>
            <a:r>
              <a:rPr lang="de-DE" sz="1700" dirty="0" err="1"/>
              <a:t>of</a:t>
            </a:r>
            <a:r>
              <a:rPr lang="de-DE" sz="1700" dirty="0"/>
              <a:t> digital </a:t>
            </a:r>
            <a:r>
              <a:rPr lang="de-DE" sz="1700" dirty="0" err="1"/>
              <a:t>technology</a:t>
            </a:r>
            <a:r>
              <a:rPr lang="de-DE" sz="1700" dirty="0"/>
              <a:t>, </a:t>
            </a:r>
            <a:r>
              <a:rPr lang="de-DE" sz="1700" dirty="0" err="1"/>
              <a:t>education</a:t>
            </a:r>
            <a:r>
              <a:rPr lang="de-DE" sz="1700" dirty="0"/>
              <a:t>, </a:t>
            </a:r>
            <a:r>
              <a:rPr lang="de-DE" sz="1700" dirty="0" err="1"/>
              <a:t>health</a:t>
            </a:r>
            <a:r>
              <a:rPr lang="de-DE" sz="1700" dirty="0"/>
              <a:t> and social </a:t>
            </a:r>
            <a:r>
              <a:rPr lang="de-DE" sz="1700" dirty="0" err="1"/>
              <a:t>work</a:t>
            </a:r>
            <a:r>
              <a:rPr lang="de-DE" sz="1700" dirty="0"/>
              <a:t>“</a:t>
            </a:r>
          </a:p>
          <a:p>
            <a:endParaRPr lang="de-DE" sz="1700" dirty="0"/>
          </a:p>
          <a:p>
            <a:pPr marL="0" indent="0">
              <a:buNone/>
            </a:pPr>
            <a:r>
              <a:rPr lang="de-DE" sz="1700" b="1" dirty="0"/>
              <a:t>Was?</a:t>
            </a:r>
          </a:p>
          <a:p>
            <a:pPr marL="0" indent="0">
              <a:buNone/>
            </a:pPr>
            <a:r>
              <a:rPr lang="de-DE" sz="1700" dirty="0"/>
              <a:t>„KI für das Gemeinwohl. Chancen, Herausforderungen, ethische Fragen“</a:t>
            </a:r>
          </a:p>
          <a:p>
            <a:pPr marL="0" indent="0">
              <a:buNone/>
            </a:pPr>
            <a:r>
              <a:rPr lang="de-DE" sz="1700" dirty="0"/>
              <a:t>10.00	Vortrag</a:t>
            </a:r>
          </a:p>
          <a:p>
            <a:pPr marL="0" indent="0">
              <a:buNone/>
            </a:pPr>
            <a:r>
              <a:rPr lang="de-DE" sz="1700" dirty="0"/>
              <a:t>11.00 	Diskussion</a:t>
            </a:r>
          </a:p>
          <a:p>
            <a:pPr marL="0" indent="0">
              <a:buNone/>
            </a:pPr>
            <a:r>
              <a:rPr lang="de-DE" sz="1700" dirty="0"/>
              <a:t>12.00	Mittagessen</a:t>
            </a:r>
          </a:p>
          <a:p>
            <a:pPr marL="0" indent="0">
              <a:buNone/>
            </a:pPr>
            <a:r>
              <a:rPr lang="de-DE" sz="1700" dirty="0"/>
              <a:t>13.00	Praxisbeispiele</a:t>
            </a:r>
          </a:p>
        </p:txBody>
      </p:sp>
    </p:spTree>
    <p:extLst>
      <p:ext uri="{BB962C8B-B14F-4D97-AF65-F5344CB8AC3E}">
        <p14:creationId xmlns:p14="http://schemas.microsoft.com/office/powerpoint/2010/main" val="3965270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2F1F766-59D4-C0DB-11BF-364F0DA67726}"/>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799FC96-400B-854C-69E5-BB3351DAAC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631D56F-665E-6194-ECDD-A1091698E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B467182-9E2E-77BF-7163-AFE7558C95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06E5C36-C675-9F27-7BCD-6C24CE193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B89C9BD-900B-70FA-950A-33A099F9D1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7E88D81-F7BC-DD5B-57DB-A6EB29377B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CA16B9AA-C4CC-1954-D133-2C93611944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17C4B6A-5DA7-953A-2357-73E1197F8899}"/>
              </a:ext>
            </a:extLst>
          </p:cNvPr>
          <p:cNvSpPr>
            <a:spLocks noGrp="1"/>
          </p:cNvSpPr>
          <p:nvPr>
            <p:ph type="title"/>
          </p:nvPr>
        </p:nvSpPr>
        <p:spPr>
          <a:xfrm>
            <a:off x="466722" y="586855"/>
            <a:ext cx="3201366" cy="3387497"/>
          </a:xfrm>
        </p:spPr>
        <p:txBody>
          <a:bodyPr anchor="b">
            <a:normAutofit/>
          </a:bodyPr>
          <a:lstStyle/>
          <a:p>
            <a:pPr algn="r"/>
            <a:r>
              <a:rPr lang="de-DE" sz="4000" dirty="0">
                <a:solidFill>
                  <a:srgbClr val="FFFFFF"/>
                </a:solidFill>
              </a:rPr>
              <a:t>Vortrag</a:t>
            </a:r>
          </a:p>
        </p:txBody>
      </p:sp>
      <p:sp>
        <p:nvSpPr>
          <p:cNvPr id="3" name="Inhaltsplatzhalter 2">
            <a:extLst>
              <a:ext uri="{FF2B5EF4-FFF2-40B4-BE49-F238E27FC236}">
                <a16:creationId xmlns:a16="http://schemas.microsoft.com/office/drawing/2014/main" id="{13E94A23-FE0D-70EF-4E87-438FAF1ECA46}"/>
              </a:ext>
            </a:extLst>
          </p:cNvPr>
          <p:cNvSpPr>
            <a:spLocks noGrp="1"/>
          </p:cNvSpPr>
          <p:nvPr>
            <p:ph idx="1"/>
          </p:nvPr>
        </p:nvSpPr>
        <p:spPr>
          <a:xfrm>
            <a:off x="4810259" y="649480"/>
            <a:ext cx="6555347" cy="5546047"/>
          </a:xfrm>
        </p:spPr>
        <p:txBody>
          <a:bodyPr anchor="ctr">
            <a:normAutofit/>
          </a:bodyPr>
          <a:lstStyle/>
          <a:p>
            <a:pPr marL="0" indent="0">
              <a:buNone/>
            </a:pPr>
            <a:r>
              <a:rPr lang="de-DE" sz="1700" b="1" dirty="0"/>
              <a:t>Was ist KI?</a:t>
            </a:r>
          </a:p>
          <a:p>
            <a:pPr marL="0" indent="0">
              <a:buNone/>
            </a:pPr>
            <a:r>
              <a:rPr lang="de-DE" sz="1700" b="1" dirty="0"/>
              <a:t>Was ist Gemeinwohl?</a:t>
            </a:r>
          </a:p>
          <a:p>
            <a:pPr marL="0" indent="0">
              <a:buNone/>
            </a:pPr>
            <a:r>
              <a:rPr lang="de-DE" sz="1700" b="1" dirty="0"/>
              <a:t>KI für das Gemeinwohl?</a:t>
            </a:r>
            <a:endParaRPr lang="de-DE" sz="1700" dirty="0"/>
          </a:p>
        </p:txBody>
      </p:sp>
    </p:spTree>
    <p:extLst>
      <p:ext uri="{BB962C8B-B14F-4D97-AF65-F5344CB8AC3E}">
        <p14:creationId xmlns:p14="http://schemas.microsoft.com/office/powerpoint/2010/main" val="27519519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7BCFAB3-F047-FA72-A2E6-5D9B90F2AC2D}"/>
              </a:ext>
            </a:extLst>
          </p:cNvPr>
          <p:cNvPicPr>
            <a:picLocks noChangeAspect="1"/>
          </p:cNvPicPr>
          <p:nvPr/>
        </p:nvPicPr>
        <p:blipFill>
          <a:blip r:embed="rId3">
            <a:alphaModFix amt="50000"/>
            <a:extLst>
              <a:ext uri="{837473B0-CC2E-450A-ABE3-18F120FF3D39}">
                <a1611:picAttrSrcUrl xmlns:a1611="http://schemas.microsoft.com/office/drawing/2016/11/main" r:id="rId4"/>
              </a:ext>
            </a:extLst>
          </a:blip>
          <a:srcRect b="10000"/>
          <a:stretch/>
        </p:blipFill>
        <p:spPr>
          <a:xfrm>
            <a:off x="20" y="1"/>
            <a:ext cx="12191980" cy="6857999"/>
          </a:xfrm>
          <a:prstGeom prst="rect">
            <a:avLst/>
          </a:prstGeom>
        </p:spPr>
      </p:pic>
      <p:sp>
        <p:nvSpPr>
          <p:cNvPr id="2" name="Titel 1">
            <a:extLst>
              <a:ext uri="{FF2B5EF4-FFF2-40B4-BE49-F238E27FC236}">
                <a16:creationId xmlns:a16="http://schemas.microsoft.com/office/drawing/2014/main" id="{46270343-8039-17A5-83ED-CAA40B82D15E}"/>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a:solidFill>
                  <a:srgbClr val="FFFFFF"/>
                </a:solidFill>
              </a:rPr>
              <a:t>Was ist KI?</a:t>
            </a:r>
          </a:p>
        </p:txBody>
      </p:sp>
      <p:sp>
        <p:nvSpPr>
          <p:cNvPr id="3" name="Textplatzhalter 2">
            <a:extLst>
              <a:ext uri="{FF2B5EF4-FFF2-40B4-BE49-F238E27FC236}">
                <a16:creationId xmlns:a16="http://schemas.microsoft.com/office/drawing/2014/main" id="{4263422D-318D-CE20-ABFF-5B1E4AC8267D}"/>
              </a:ext>
            </a:extLst>
          </p:cNvPr>
          <p:cNvSpPr>
            <a:spLocks noGrp="1"/>
          </p:cNvSpPr>
          <p:nvPr>
            <p:ph type="body" idx="1"/>
          </p:nvPr>
        </p:nvSpPr>
        <p:spPr>
          <a:xfrm>
            <a:off x="1524000" y="4159404"/>
            <a:ext cx="9144000" cy="1098395"/>
          </a:xfrm>
        </p:spPr>
        <p:txBody>
          <a:bodyPr vert="horz" lIns="91440" tIns="45720" rIns="91440" bIns="45720" rtlCol="0">
            <a:normAutofit/>
          </a:bodyPr>
          <a:lstStyle/>
          <a:p>
            <a:pPr algn="ctr"/>
            <a:r>
              <a:rPr lang="en-US">
                <a:solidFill>
                  <a:srgbClr val="FFFFFF"/>
                </a:solidFill>
              </a:rPr>
              <a:t>Künstliche</a:t>
            </a:r>
            <a:r>
              <a:rPr lang="en-US" dirty="0">
                <a:solidFill>
                  <a:srgbClr val="FFFFFF"/>
                </a:solidFill>
              </a:rPr>
              <a:t> </a:t>
            </a:r>
            <a:r>
              <a:rPr lang="en-US">
                <a:solidFill>
                  <a:srgbClr val="FFFFFF"/>
                </a:solidFill>
              </a:rPr>
              <a:t>Intelligenz</a:t>
            </a:r>
            <a:endParaRPr lang="en-US" dirty="0">
              <a:solidFill>
                <a:srgbClr val="FFFFFF"/>
              </a:solidFill>
            </a:endParaRPr>
          </a:p>
        </p:txBody>
      </p:sp>
    </p:spTree>
    <p:extLst>
      <p:ext uri="{BB962C8B-B14F-4D97-AF65-F5344CB8AC3E}">
        <p14:creationId xmlns:p14="http://schemas.microsoft.com/office/powerpoint/2010/main" val="4279090051"/>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9" name="Group 18">
            <a:extLst>
              <a:ext uri="{FF2B5EF4-FFF2-40B4-BE49-F238E27FC236}">
                <a16:creationId xmlns:a16="http://schemas.microsoft.com/office/drawing/2014/main" id="{2A638C7D-9088-41A9-88A0-7357157BC1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31180" y="1109243"/>
            <a:ext cx="4842710" cy="4842710"/>
            <a:chOff x="1881974" y="1174396"/>
            <a:chExt cx="5290997" cy="5290997"/>
          </a:xfrm>
        </p:grpSpPr>
        <p:sp>
          <p:nvSpPr>
            <p:cNvPr id="20" name="Oval 19">
              <a:extLst>
                <a:ext uri="{FF2B5EF4-FFF2-40B4-BE49-F238E27FC236}">
                  <a16:creationId xmlns:a16="http://schemas.microsoft.com/office/drawing/2014/main" id="{9714B173-1D32-4BBC-A685-1F5D257ABD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1974" y="1174396"/>
              <a:ext cx="5290997" cy="5290997"/>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EF82DD1-2343-4F41-B6A7-A6489A713E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1974" y="1174396"/>
              <a:ext cx="5290997" cy="5290997"/>
            </a:xfrm>
            <a:prstGeom prst="ellipse">
              <a:avLst/>
            </a:pr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3" name="Oval 22">
            <a:extLst>
              <a:ext uri="{FF2B5EF4-FFF2-40B4-BE49-F238E27FC236}">
                <a16:creationId xmlns:a16="http://schemas.microsoft.com/office/drawing/2014/main" id="{4E0A5C5C-2A95-428E-9F6A-0D29EBD57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0270" y="1095407"/>
            <a:ext cx="4754948" cy="4754948"/>
          </a:xfrm>
          <a:prstGeom prst="ellipse">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2927FE8-4547-40FD-CDC4-D867A36D0859}"/>
              </a:ext>
            </a:extLst>
          </p:cNvPr>
          <p:cNvSpPr>
            <a:spLocks noGrp="1"/>
          </p:cNvSpPr>
          <p:nvPr>
            <p:ph type="title"/>
          </p:nvPr>
        </p:nvSpPr>
        <p:spPr>
          <a:xfrm>
            <a:off x="5644751" y="568517"/>
            <a:ext cx="6161004" cy="886379"/>
          </a:xfrm>
        </p:spPr>
        <p:txBody>
          <a:bodyPr>
            <a:normAutofit/>
          </a:bodyPr>
          <a:lstStyle/>
          <a:p>
            <a:r>
              <a:rPr lang="de-DE">
                <a:solidFill>
                  <a:schemeClr val="bg1"/>
                </a:solidFill>
              </a:rPr>
              <a:t>Alltägliche Beispiele</a:t>
            </a:r>
          </a:p>
        </p:txBody>
      </p:sp>
      <p:grpSp>
        <p:nvGrpSpPr>
          <p:cNvPr id="25" name="Group 24">
            <a:extLst>
              <a:ext uri="{FF2B5EF4-FFF2-40B4-BE49-F238E27FC236}">
                <a16:creationId xmlns:a16="http://schemas.microsoft.com/office/drawing/2014/main" id="{3F219210-B16A-47B6-9AA8-207DAFF37E6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bg1"/>
          </a:solidFill>
        </p:grpSpPr>
        <p:sp>
          <p:nvSpPr>
            <p:cNvPr id="26" name="Freeform: Shape 25">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27" name="Freeform: Shape 26">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pic>
        <p:nvPicPr>
          <p:cNvPr id="7" name="Graphic 6" descr="Roboter Kontur">
            <a:extLst>
              <a:ext uri="{FF2B5EF4-FFF2-40B4-BE49-F238E27FC236}">
                <a16:creationId xmlns:a16="http://schemas.microsoft.com/office/drawing/2014/main" id="{FA10A5E7-C355-758F-918B-9887BF43C61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49077" y="1864214"/>
            <a:ext cx="3217333" cy="3217333"/>
          </a:xfrm>
          <a:prstGeom prst="rect">
            <a:avLst/>
          </a:prstGeom>
        </p:spPr>
      </p:pic>
      <p:sp>
        <p:nvSpPr>
          <p:cNvPr id="3" name="Inhaltsplatzhalter 2">
            <a:extLst>
              <a:ext uri="{FF2B5EF4-FFF2-40B4-BE49-F238E27FC236}">
                <a16:creationId xmlns:a16="http://schemas.microsoft.com/office/drawing/2014/main" id="{CA837D98-D466-CF85-D139-9A0BC8BC4591}"/>
              </a:ext>
            </a:extLst>
          </p:cNvPr>
          <p:cNvSpPr>
            <a:spLocks noGrp="1"/>
          </p:cNvSpPr>
          <p:nvPr>
            <p:ph idx="1"/>
          </p:nvPr>
        </p:nvSpPr>
        <p:spPr>
          <a:xfrm>
            <a:off x="6234868" y="1820369"/>
            <a:ext cx="5217173" cy="4351338"/>
          </a:xfrm>
        </p:spPr>
        <p:txBody>
          <a:bodyPr>
            <a:normAutofit/>
          </a:bodyPr>
          <a:lstStyle/>
          <a:p>
            <a:r>
              <a:rPr lang="de-DE" sz="2000">
                <a:solidFill>
                  <a:schemeClr val="bg1"/>
                </a:solidFill>
              </a:rPr>
              <a:t>Email Spamfilter</a:t>
            </a:r>
          </a:p>
          <a:p>
            <a:r>
              <a:rPr lang="de-DE" sz="2000">
                <a:solidFill>
                  <a:schemeClr val="bg1"/>
                </a:solidFill>
              </a:rPr>
              <a:t>Google</a:t>
            </a:r>
          </a:p>
          <a:p>
            <a:r>
              <a:rPr lang="de-DE" sz="2000">
                <a:solidFill>
                  <a:schemeClr val="bg1"/>
                </a:solidFill>
              </a:rPr>
              <a:t>Smart Home (Licht, Heizung)</a:t>
            </a:r>
          </a:p>
          <a:p>
            <a:r>
              <a:rPr lang="de-DE" sz="2000">
                <a:solidFill>
                  <a:schemeClr val="bg1"/>
                </a:solidFill>
              </a:rPr>
              <a:t>Neue Produkte vorschlagen</a:t>
            </a:r>
          </a:p>
          <a:p>
            <a:r>
              <a:rPr lang="de-DE" sz="2000">
                <a:solidFill>
                  <a:schemeClr val="bg1"/>
                </a:solidFill>
              </a:rPr>
              <a:t>Navi</a:t>
            </a:r>
          </a:p>
          <a:p>
            <a:r>
              <a:rPr lang="de-DE" sz="2000">
                <a:solidFill>
                  <a:schemeClr val="bg1"/>
                </a:solidFill>
              </a:rPr>
              <a:t>Lernen mit Alexa</a:t>
            </a:r>
          </a:p>
          <a:p>
            <a:r>
              <a:rPr lang="de-DE" sz="2000">
                <a:solidFill>
                  <a:schemeClr val="bg1"/>
                </a:solidFill>
              </a:rPr>
              <a:t>Smartwatches für Fitness und Gesundheit</a:t>
            </a:r>
          </a:p>
          <a:p>
            <a:r>
              <a:rPr lang="de-DE" sz="2000">
                <a:solidFill>
                  <a:schemeClr val="bg1"/>
                </a:solidFill>
              </a:rPr>
              <a:t>Blumengießen</a:t>
            </a:r>
          </a:p>
          <a:p>
            <a:r>
              <a:rPr lang="de-DE" sz="2000">
                <a:solidFill>
                  <a:schemeClr val="bg1"/>
                </a:solidFill>
              </a:rPr>
              <a:t>Sicherheit (Fingerabdruck, Gesichtserkennung)</a:t>
            </a:r>
          </a:p>
          <a:p>
            <a:r>
              <a:rPr lang="de-DE" sz="2000">
                <a:solidFill>
                  <a:schemeClr val="bg1"/>
                </a:solidFill>
              </a:rPr>
              <a:t>…</a:t>
            </a:r>
          </a:p>
        </p:txBody>
      </p:sp>
      <p:grpSp>
        <p:nvGrpSpPr>
          <p:cNvPr id="29"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30" name="Freeform: Shape 29">
              <a:extLst>
                <a:ext uri="{FF2B5EF4-FFF2-40B4-BE49-F238E27FC236}">
                  <a16:creationId xmlns:a16="http://schemas.microsoft.com/office/drawing/2014/main" id="{D510EA93-8F64-42C8-A630-D449506E9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06CB53FC-E4DA-4001-928B-9998A85EA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D210B969-4FDF-4AAC-9397-63D543495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570B3EF0-84EA-4F47-86A3-1EA1F644A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259369A8-EF57-42A1-8EC8-F6A9F92A3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6063966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181FC64-B306-4821-98E2-780662EFC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5" name="Picture 4" descr="Computergenerierte Lichter">
            <a:extLst>
              <a:ext uri="{FF2B5EF4-FFF2-40B4-BE49-F238E27FC236}">
                <a16:creationId xmlns:a16="http://schemas.microsoft.com/office/drawing/2014/main" id="{3351350D-4384-C719-DF67-1C824263B3F2}"/>
              </a:ext>
            </a:extLst>
          </p:cNvPr>
          <p:cNvPicPr>
            <a:picLocks noChangeAspect="1"/>
          </p:cNvPicPr>
          <p:nvPr/>
        </p:nvPicPr>
        <p:blipFill rotWithShape="1">
          <a:blip r:embed="rId3"/>
          <a:srcRect r="1" b="6833"/>
          <a:stretch/>
        </p:blipFill>
        <p:spPr>
          <a:xfrm>
            <a:off x="20" y="10"/>
            <a:ext cx="9947062" cy="6857990"/>
          </a:xfrm>
          <a:prstGeom prst="rect">
            <a:avLst/>
          </a:prstGeom>
        </p:spPr>
      </p:pic>
      <p:sp>
        <p:nvSpPr>
          <p:cNvPr id="11" name="Freeform: Shape 10">
            <a:extLst>
              <a:ext uri="{FF2B5EF4-FFF2-40B4-BE49-F238E27FC236}">
                <a16:creationId xmlns:a16="http://schemas.microsoft.com/office/drawing/2014/main" id="{5871FC61-DD4E-47D4-81FD-8A7E7D12B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86049" y="0"/>
            <a:ext cx="5205951" cy="6858000"/>
          </a:xfrm>
          <a:custGeom>
            <a:avLst/>
            <a:gdLst>
              <a:gd name="connsiteX0" fmla="*/ 0 w 5205951"/>
              <a:gd name="connsiteY0" fmla="*/ 0 h 6858000"/>
              <a:gd name="connsiteX1" fmla="*/ 1709529 w 5205951"/>
              <a:gd name="connsiteY1" fmla="*/ 0 h 6858000"/>
              <a:gd name="connsiteX2" fmla="*/ 2489695 w 5205951"/>
              <a:gd name="connsiteY2" fmla="*/ 0 h 6858000"/>
              <a:gd name="connsiteX3" fmla="*/ 3582928 w 5205951"/>
              <a:gd name="connsiteY3" fmla="*/ 0 h 6858000"/>
              <a:gd name="connsiteX4" fmla="*/ 3605052 w 5205951"/>
              <a:gd name="connsiteY4" fmla="*/ 14997 h 6858000"/>
              <a:gd name="connsiteX5" fmla="*/ 5205951 w 5205951"/>
              <a:gd name="connsiteY5" fmla="*/ 3621656 h 6858000"/>
              <a:gd name="connsiteX6" fmla="*/ 3331601 w 5205951"/>
              <a:gd name="connsiteY6" fmla="*/ 6374814 h 6858000"/>
              <a:gd name="connsiteX7" fmla="*/ 2814953 w 5205951"/>
              <a:gd name="connsiteY7" fmla="*/ 6780599 h 6858000"/>
              <a:gd name="connsiteX8" fmla="*/ 2703197 w 5205951"/>
              <a:gd name="connsiteY8" fmla="*/ 6858000 h 6858000"/>
              <a:gd name="connsiteX9" fmla="*/ 2489695 w 5205951"/>
              <a:gd name="connsiteY9" fmla="*/ 6858000 h 6858000"/>
              <a:gd name="connsiteX10" fmla="*/ 1709529 w 5205951"/>
              <a:gd name="connsiteY10" fmla="*/ 6858000 h 6858000"/>
              <a:gd name="connsiteX11" fmla="*/ 0 w 5205951"/>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05951" h="6858000">
                <a:moveTo>
                  <a:pt x="0" y="0"/>
                </a:moveTo>
                <a:lnTo>
                  <a:pt x="1709529" y="0"/>
                </a:lnTo>
                <a:lnTo>
                  <a:pt x="2489695" y="0"/>
                </a:lnTo>
                <a:lnTo>
                  <a:pt x="3582928" y="0"/>
                </a:lnTo>
                <a:lnTo>
                  <a:pt x="3605052" y="14997"/>
                </a:lnTo>
                <a:cubicBezTo>
                  <a:pt x="4632215" y="754641"/>
                  <a:pt x="5205951" y="2093192"/>
                  <a:pt x="5205951" y="3621656"/>
                </a:cubicBezTo>
                <a:cubicBezTo>
                  <a:pt x="5205951" y="4969131"/>
                  <a:pt x="4277226" y="5602839"/>
                  <a:pt x="3331601" y="6374814"/>
                </a:cubicBezTo>
                <a:cubicBezTo>
                  <a:pt x="3159398" y="6515397"/>
                  <a:pt x="2988771" y="6653108"/>
                  <a:pt x="2814953" y="6780599"/>
                </a:cubicBezTo>
                <a:lnTo>
                  <a:pt x="2703197" y="6858000"/>
                </a:lnTo>
                <a:lnTo>
                  <a:pt x="2489695" y="6858000"/>
                </a:lnTo>
                <a:lnTo>
                  <a:pt x="1709529"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F9EC3F91-A75C-4F74-867E-E4C28C135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8226" y="0"/>
            <a:ext cx="5043774" cy="6858000"/>
          </a:xfrm>
          <a:custGeom>
            <a:avLst/>
            <a:gdLst>
              <a:gd name="connsiteX0" fmla="*/ 1648981 w 5043774"/>
              <a:gd name="connsiteY0" fmla="*/ 0 h 6858000"/>
              <a:gd name="connsiteX1" fmla="*/ 2759699 w 5043774"/>
              <a:gd name="connsiteY1" fmla="*/ 0 h 6858000"/>
              <a:gd name="connsiteX2" fmla="*/ 3379301 w 5043774"/>
              <a:gd name="connsiteY2" fmla="*/ 0 h 6858000"/>
              <a:gd name="connsiteX3" fmla="*/ 3552342 w 5043774"/>
              <a:gd name="connsiteY3" fmla="*/ 0 h 6858000"/>
              <a:gd name="connsiteX4" fmla="*/ 4617166 w 5043774"/>
              <a:gd name="connsiteY4" fmla="*/ 0 h 6858000"/>
              <a:gd name="connsiteX5" fmla="*/ 4786130 w 5043774"/>
              <a:gd name="connsiteY5" fmla="*/ 0 h 6858000"/>
              <a:gd name="connsiteX6" fmla="*/ 4980168 w 5043774"/>
              <a:gd name="connsiteY6" fmla="*/ 0 h 6858000"/>
              <a:gd name="connsiteX7" fmla="*/ 5043774 w 5043774"/>
              <a:gd name="connsiteY7" fmla="*/ 0 h 6858000"/>
              <a:gd name="connsiteX8" fmla="*/ 5043774 w 5043774"/>
              <a:gd name="connsiteY8" fmla="*/ 6858000 h 6858000"/>
              <a:gd name="connsiteX9" fmla="*/ 4980168 w 5043774"/>
              <a:gd name="connsiteY9" fmla="*/ 6858000 h 6858000"/>
              <a:gd name="connsiteX10" fmla="*/ 4786130 w 5043774"/>
              <a:gd name="connsiteY10" fmla="*/ 6858000 h 6858000"/>
              <a:gd name="connsiteX11" fmla="*/ 4617166 w 5043774"/>
              <a:gd name="connsiteY11" fmla="*/ 6858000 h 6858000"/>
              <a:gd name="connsiteX12" fmla="*/ 3552342 w 5043774"/>
              <a:gd name="connsiteY12" fmla="*/ 6858000 h 6858000"/>
              <a:gd name="connsiteX13" fmla="*/ 3379301 w 5043774"/>
              <a:gd name="connsiteY13" fmla="*/ 6858000 h 6858000"/>
              <a:gd name="connsiteX14" fmla="*/ 2759699 w 5043774"/>
              <a:gd name="connsiteY14" fmla="*/ 6858000 h 6858000"/>
              <a:gd name="connsiteX15" fmla="*/ 2542782 w 5043774"/>
              <a:gd name="connsiteY15" fmla="*/ 6858000 h 6858000"/>
              <a:gd name="connsiteX16" fmla="*/ 2429239 w 5043774"/>
              <a:gd name="connsiteY16" fmla="*/ 6780599 h 6858000"/>
              <a:gd name="connsiteX17" fmla="*/ 1904328 w 5043774"/>
              <a:gd name="connsiteY17" fmla="*/ 6374814 h 6858000"/>
              <a:gd name="connsiteX18" fmla="*/ 0 w 5043774"/>
              <a:gd name="connsiteY18" fmla="*/ 3621656 h 6858000"/>
              <a:gd name="connsiteX19" fmla="*/ 1626503 w 5043774"/>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3774" h="6858000">
                <a:moveTo>
                  <a:pt x="1648981" y="0"/>
                </a:moveTo>
                <a:lnTo>
                  <a:pt x="2759699" y="0"/>
                </a:lnTo>
                <a:lnTo>
                  <a:pt x="3379301" y="0"/>
                </a:lnTo>
                <a:lnTo>
                  <a:pt x="3552342" y="0"/>
                </a:lnTo>
                <a:lnTo>
                  <a:pt x="4617166" y="0"/>
                </a:lnTo>
                <a:lnTo>
                  <a:pt x="4786130" y="0"/>
                </a:lnTo>
                <a:lnTo>
                  <a:pt x="4980168" y="0"/>
                </a:lnTo>
                <a:lnTo>
                  <a:pt x="5043774" y="0"/>
                </a:lnTo>
                <a:lnTo>
                  <a:pt x="5043774" y="6858000"/>
                </a:lnTo>
                <a:lnTo>
                  <a:pt x="4980168" y="6858000"/>
                </a:lnTo>
                <a:lnTo>
                  <a:pt x="4786130" y="6858000"/>
                </a:lnTo>
                <a:lnTo>
                  <a:pt x="4617166" y="6858000"/>
                </a:lnTo>
                <a:lnTo>
                  <a:pt x="3552342" y="6858000"/>
                </a:lnTo>
                <a:lnTo>
                  <a:pt x="3379301" y="6858000"/>
                </a:lnTo>
                <a:lnTo>
                  <a:pt x="2759699" y="6858000"/>
                </a:lnTo>
                <a:lnTo>
                  <a:pt x="2542782" y="6858000"/>
                </a:lnTo>
                <a:lnTo>
                  <a:pt x="2429239" y="6780599"/>
                </a:lnTo>
                <a:cubicBezTo>
                  <a:pt x="2252641" y="6653108"/>
                  <a:pt x="2079285" y="6515397"/>
                  <a:pt x="1904328" y="6374814"/>
                </a:cubicBezTo>
                <a:cubicBezTo>
                  <a:pt x="943579" y="5602839"/>
                  <a:pt x="0" y="4969131"/>
                  <a:pt x="0" y="3621656"/>
                </a:cubicBezTo>
                <a:cubicBezTo>
                  <a:pt x="0" y="2093192"/>
                  <a:pt x="582912" y="754641"/>
                  <a:pt x="1626503" y="14997"/>
                </a:cubicBezTo>
                <a:close/>
              </a:path>
            </a:pathLst>
          </a:cu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5" name="Freeform: Shape 14">
            <a:extLst>
              <a:ext uri="{FF2B5EF4-FFF2-40B4-BE49-F238E27FC236}">
                <a16:creationId xmlns:a16="http://schemas.microsoft.com/office/drawing/2014/main" id="{829A1E2C-5AC8-40FC-99E9-832069D397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97013"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Titel 1">
            <a:extLst>
              <a:ext uri="{FF2B5EF4-FFF2-40B4-BE49-F238E27FC236}">
                <a16:creationId xmlns:a16="http://schemas.microsoft.com/office/drawing/2014/main" id="{2C6AB7F9-2935-47E6-30D7-84221142FA4B}"/>
              </a:ext>
            </a:extLst>
          </p:cNvPr>
          <p:cNvSpPr>
            <a:spLocks noGrp="1"/>
          </p:cNvSpPr>
          <p:nvPr>
            <p:ph type="title"/>
          </p:nvPr>
        </p:nvSpPr>
        <p:spPr>
          <a:xfrm>
            <a:off x="8046720" y="1045597"/>
            <a:ext cx="3633746" cy="1588422"/>
          </a:xfrm>
        </p:spPr>
        <p:txBody>
          <a:bodyPr anchor="b">
            <a:normAutofit/>
          </a:bodyPr>
          <a:lstStyle/>
          <a:p>
            <a:r>
              <a:rPr lang="de-DE" sz="3600"/>
              <a:t>Was ist KI?</a:t>
            </a:r>
          </a:p>
        </p:txBody>
      </p:sp>
      <p:sp>
        <p:nvSpPr>
          <p:cNvPr id="3" name="Inhaltsplatzhalter 2">
            <a:extLst>
              <a:ext uri="{FF2B5EF4-FFF2-40B4-BE49-F238E27FC236}">
                <a16:creationId xmlns:a16="http://schemas.microsoft.com/office/drawing/2014/main" id="{325CB913-0386-EE37-0B6F-FD6C3C843655}"/>
              </a:ext>
            </a:extLst>
          </p:cNvPr>
          <p:cNvSpPr>
            <a:spLocks noGrp="1"/>
          </p:cNvSpPr>
          <p:nvPr>
            <p:ph idx="1"/>
          </p:nvPr>
        </p:nvSpPr>
        <p:spPr>
          <a:xfrm>
            <a:off x="8046719" y="2722729"/>
            <a:ext cx="3633747" cy="2700062"/>
          </a:xfrm>
        </p:spPr>
        <p:txBody>
          <a:bodyPr>
            <a:normAutofit/>
          </a:bodyPr>
          <a:lstStyle/>
          <a:p>
            <a:r>
              <a:rPr lang="de-DE" sz="2000" dirty="0"/>
              <a:t>Nachahmung menschlicher Intelligenz durch Maschinen</a:t>
            </a:r>
          </a:p>
          <a:p>
            <a:r>
              <a:rPr lang="de-DE" sz="2000" dirty="0"/>
              <a:t>Lernen, Wahrnehmen, Problemlösen, Entscheiden, …</a:t>
            </a:r>
          </a:p>
          <a:p>
            <a:endParaRPr lang="de-DE" sz="2000" dirty="0"/>
          </a:p>
        </p:txBody>
      </p:sp>
    </p:spTree>
    <p:extLst>
      <p:ext uri="{BB962C8B-B14F-4D97-AF65-F5344CB8AC3E}">
        <p14:creationId xmlns:p14="http://schemas.microsoft.com/office/powerpoint/2010/main" val="5927962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181FC64-B306-4821-98E2-780662EFC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5" name="Picture 4">
            <a:extLst>
              <a:ext uri="{FF2B5EF4-FFF2-40B4-BE49-F238E27FC236}">
                <a16:creationId xmlns:a16="http://schemas.microsoft.com/office/drawing/2014/main" id="{FF76D108-083A-2CF2-A8B6-1CCEE84051C3}"/>
              </a:ext>
            </a:extLst>
          </p:cNvPr>
          <p:cNvPicPr>
            <a:picLocks noChangeAspect="1"/>
          </p:cNvPicPr>
          <p:nvPr/>
        </p:nvPicPr>
        <p:blipFill>
          <a:blip r:embed="rId3"/>
          <a:srcRect t="12136" b="12136"/>
          <a:stretch/>
        </p:blipFill>
        <p:spPr>
          <a:xfrm>
            <a:off x="20" y="10"/>
            <a:ext cx="9947062" cy="6857990"/>
          </a:xfrm>
          <a:prstGeom prst="rect">
            <a:avLst/>
          </a:prstGeom>
        </p:spPr>
      </p:pic>
      <p:sp>
        <p:nvSpPr>
          <p:cNvPr id="11" name="Freeform: Shape 10">
            <a:extLst>
              <a:ext uri="{FF2B5EF4-FFF2-40B4-BE49-F238E27FC236}">
                <a16:creationId xmlns:a16="http://schemas.microsoft.com/office/drawing/2014/main" id="{5871FC61-DD4E-47D4-81FD-8A7E7D12B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86049" y="0"/>
            <a:ext cx="5205951" cy="6858000"/>
          </a:xfrm>
          <a:custGeom>
            <a:avLst/>
            <a:gdLst>
              <a:gd name="connsiteX0" fmla="*/ 0 w 5205951"/>
              <a:gd name="connsiteY0" fmla="*/ 0 h 6858000"/>
              <a:gd name="connsiteX1" fmla="*/ 1709529 w 5205951"/>
              <a:gd name="connsiteY1" fmla="*/ 0 h 6858000"/>
              <a:gd name="connsiteX2" fmla="*/ 2489695 w 5205951"/>
              <a:gd name="connsiteY2" fmla="*/ 0 h 6858000"/>
              <a:gd name="connsiteX3" fmla="*/ 3582928 w 5205951"/>
              <a:gd name="connsiteY3" fmla="*/ 0 h 6858000"/>
              <a:gd name="connsiteX4" fmla="*/ 3605052 w 5205951"/>
              <a:gd name="connsiteY4" fmla="*/ 14997 h 6858000"/>
              <a:gd name="connsiteX5" fmla="*/ 5205951 w 5205951"/>
              <a:gd name="connsiteY5" fmla="*/ 3621656 h 6858000"/>
              <a:gd name="connsiteX6" fmla="*/ 3331601 w 5205951"/>
              <a:gd name="connsiteY6" fmla="*/ 6374814 h 6858000"/>
              <a:gd name="connsiteX7" fmla="*/ 2814953 w 5205951"/>
              <a:gd name="connsiteY7" fmla="*/ 6780599 h 6858000"/>
              <a:gd name="connsiteX8" fmla="*/ 2703197 w 5205951"/>
              <a:gd name="connsiteY8" fmla="*/ 6858000 h 6858000"/>
              <a:gd name="connsiteX9" fmla="*/ 2489695 w 5205951"/>
              <a:gd name="connsiteY9" fmla="*/ 6858000 h 6858000"/>
              <a:gd name="connsiteX10" fmla="*/ 1709529 w 5205951"/>
              <a:gd name="connsiteY10" fmla="*/ 6858000 h 6858000"/>
              <a:gd name="connsiteX11" fmla="*/ 0 w 5205951"/>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05951" h="6858000">
                <a:moveTo>
                  <a:pt x="0" y="0"/>
                </a:moveTo>
                <a:lnTo>
                  <a:pt x="1709529" y="0"/>
                </a:lnTo>
                <a:lnTo>
                  <a:pt x="2489695" y="0"/>
                </a:lnTo>
                <a:lnTo>
                  <a:pt x="3582928" y="0"/>
                </a:lnTo>
                <a:lnTo>
                  <a:pt x="3605052" y="14997"/>
                </a:lnTo>
                <a:cubicBezTo>
                  <a:pt x="4632215" y="754641"/>
                  <a:pt x="5205951" y="2093192"/>
                  <a:pt x="5205951" y="3621656"/>
                </a:cubicBezTo>
                <a:cubicBezTo>
                  <a:pt x="5205951" y="4969131"/>
                  <a:pt x="4277226" y="5602839"/>
                  <a:pt x="3331601" y="6374814"/>
                </a:cubicBezTo>
                <a:cubicBezTo>
                  <a:pt x="3159398" y="6515397"/>
                  <a:pt x="2988771" y="6653108"/>
                  <a:pt x="2814953" y="6780599"/>
                </a:cubicBezTo>
                <a:lnTo>
                  <a:pt x="2703197" y="6858000"/>
                </a:lnTo>
                <a:lnTo>
                  <a:pt x="2489695" y="6858000"/>
                </a:lnTo>
                <a:lnTo>
                  <a:pt x="1709529"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F9EC3F91-A75C-4F74-867E-E4C28C135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8226" y="0"/>
            <a:ext cx="5043774" cy="6858000"/>
          </a:xfrm>
          <a:custGeom>
            <a:avLst/>
            <a:gdLst>
              <a:gd name="connsiteX0" fmla="*/ 1648981 w 5043774"/>
              <a:gd name="connsiteY0" fmla="*/ 0 h 6858000"/>
              <a:gd name="connsiteX1" fmla="*/ 2759699 w 5043774"/>
              <a:gd name="connsiteY1" fmla="*/ 0 h 6858000"/>
              <a:gd name="connsiteX2" fmla="*/ 3379301 w 5043774"/>
              <a:gd name="connsiteY2" fmla="*/ 0 h 6858000"/>
              <a:gd name="connsiteX3" fmla="*/ 3552342 w 5043774"/>
              <a:gd name="connsiteY3" fmla="*/ 0 h 6858000"/>
              <a:gd name="connsiteX4" fmla="*/ 4617166 w 5043774"/>
              <a:gd name="connsiteY4" fmla="*/ 0 h 6858000"/>
              <a:gd name="connsiteX5" fmla="*/ 4786130 w 5043774"/>
              <a:gd name="connsiteY5" fmla="*/ 0 h 6858000"/>
              <a:gd name="connsiteX6" fmla="*/ 4980168 w 5043774"/>
              <a:gd name="connsiteY6" fmla="*/ 0 h 6858000"/>
              <a:gd name="connsiteX7" fmla="*/ 5043774 w 5043774"/>
              <a:gd name="connsiteY7" fmla="*/ 0 h 6858000"/>
              <a:gd name="connsiteX8" fmla="*/ 5043774 w 5043774"/>
              <a:gd name="connsiteY8" fmla="*/ 6858000 h 6858000"/>
              <a:gd name="connsiteX9" fmla="*/ 4980168 w 5043774"/>
              <a:gd name="connsiteY9" fmla="*/ 6858000 h 6858000"/>
              <a:gd name="connsiteX10" fmla="*/ 4786130 w 5043774"/>
              <a:gd name="connsiteY10" fmla="*/ 6858000 h 6858000"/>
              <a:gd name="connsiteX11" fmla="*/ 4617166 w 5043774"/>
              <a:gd name="connsiteY11" fmla="*/ 6858000 h 6858000"/>
              <a:gd name="connsiteX12" fmla="*/ 3552342 w 5043774"/>
              <a:gd name="connsiteY12" fmla="*/ 6858000 h 6858000"/>
              <a:gd name="connsiteX13" fmla="*/ 3379301 w 5043774"/>
              <a:gd name="connsiteY13" fmla="*/ 6858000 h 6858000"/>
              <a:gd name="connsiteX14" fmla="*/ 2759699 w 5043774"/>
              <a:gd name="connsiteY14" fmla="*/ 6858000 h 6858000"/>
              <a:gd name="connsiteX15" fmla="*/ 2542782 w 5043774"/>
              <a:gd name="connsiteY15" fmla="*/ 6858000 h 6858000"/>
              <a:gd name="connsiteX16" fmla="*/ 2429239 w 5043774"/>
              <a:gd name="connsiteY16" fmla="*/ 6780599 h 6858000"/>
              <a:gd name="connsiteX17" fmla="*/ 1904328 w 5043774"/>
              <a:gd name="connsiteY17" fmla="*/ 6374814 h 6858000"/>
              <a:gd name="connsiteX18" fmla="*/ 0 w 5043774"/>
              <a:gd name="connsiteY18" fmla="*/ 3621656 h 6858000"/>
              <a:gd name="connsiteX19" fmla="*/ 1626503 w 5043774"/>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3774" h="6858000">
                <a:moveTo>
                  <a:pt x="1648981" y="0"/>
                </a:moveTo>
                <a:lnTo>
                  <a:pt x="2759699" y="0"/>
                </a:lnTo>
                <a:lnTo>
                  <a:pt x="3379301" y="0"/>
                </a:lnTo>
                <a:lnTo>
                  <a:pt x="3552342" y="0"/>
                </a:lnTo>
                <a:lnTo>
                  <a:pt x="4617166" y="0"/>
                </a:lnTo>
                <a:lnTo>
                  <a:pt x="4786130" y="0"/>
                </a:lnTo>
                <a:lnTo>
                  <a:pt x="4980168" y="0"/>
                </a:lnTo>
                <a:lnTo>
                  <a:pt x="5043774" y="0"/>
                </a:lnTo>
                <a:lnTo>
                  <a:pt x="5043774" y="6858000"/>
                </a:lnTo>
                <a:lnTo>
                  <a:pt x="4980168" y="6858000"/>
                </a:lnTo>
                <a:lnTo>
                  <a:pt x="4786130" y="6858000"/>
                </a:lnTo>
                <a:lnTo>
                  <a:pt x="4617166" y="6858000"/>
                </a:lnTo>
                <a:lnTo>
                  <a:pt x="3552342" y="6858000"/>
                </a:lnTo>
                <a:lnTo>
                  <a:pt x="3379301" y="6858000"/>
                </a:lnTo>
                <a:lnTo>
                  <a:pt x="2759699" y="6858000"/>
                </a:lnTo>
                <a:lnTo>
                  <a:pt x="2542782" y="6858000"/>
                </a:lnTo>
                <a:lnTo>
                  <a:pt x="2429239" y="6780599"/>
                </a:lnTo>
                <a:cubicBezTo>
                  <a:pt x="2252641" y="6653108"/>
                  <a:pt x="2079285" y="6515397"/>
                  <a:pt x="1904328" y="6374814"/>
                </a:cubicBezTo>
                <a:cubicBezTo>
                  <a:pt x="943579" y="5602839"/>
                  <a:pt x="0" y="4969131"/>
                  <a:pt x="0" y="3621656"/>
                </a:cubicBezTo>
                <a:cubicBezTo>
                  <a:pt x="0" y="2093192"/>
                  <a:pt x="582912" y="754641"/>
                  <a:pt x="1626503" y="14997"/>
                </a:cubicBezTo>
                <a:close/>
              </a:path>
            </a:pathLst>
          </a:cu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5" name="Freeform: Shape 14">
            <a:extLst>
              <a:ext uri="{FF2B5EF4-FFF2-40B4-BE49-F238E27FC236}">
                <a16:creationId xmlns:a16="http://schemas.microsoft.com/office/drawing/2014/main" id="{829A1E2C-5AC8-40FC-99E9-832069D397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97013"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Titel 1">
            <a:extLst>
              <a:ext uri="{FF2B5EF4-FFF2-40B4-BE49-F238E27FC236}">
                <a16:creationId xmlns:a16="http://schemas.microsoft.com/office/drawing/2014/main" id="{D3C7BC27-97A4-F3CF-D802-342C5E9620A1}"/>
              </a:ext>
            </a:extLst>
          </p:cNvPr>
          <p:cNvSpPr>
            <a:spLocks noGrp="1"/>
          </p:cNvSpPr>
          <p:nvPr>
            <p:ph type="title"/>
          </p:nvPr>
        </p:nvSpPr>
        <p:spPr>
          <a:xfrm>
            <a:off x="8046720" y="1045597"/>
            <a:ext cx="3633746" cy="1588422"/>
          </a:xfrm>
        </p:spPr>
        <p:txBody>
          <a:bodyPr anchor="b">
            <a:normAutofit/>
          </a:bodyPr>
          <a:lstStyle/>
          <a:p>
            <a:r>
              <a:rPr lang="de-DE" sz="3600"/>
              <a:t>Historischer Rückblick und Entwicklung</a:t>
            </a:r>
          </a:p>
        </p:txBody>
      </p:sp>
      <p:sp>
        <p:nvSpPr>
          <p:cNvPr id="3" name="Inhaltsplatzhalter 2">
            <a:extLst>
              <a:ext uri="{FF2B5EF4-FFF2-40B4-BE49-F238E27FC236}">
                <a16:creationId xmlns:a16="http://schemas.microsoft.com/office/drawing/2014/main" id="{895BACED-5B29-5F1C-93CD-98F9EF3296B5}"/>
              </a:ext>
            </a:extLst>
          </p:cNvPr>
          <p:cNvSpPr>
            <a:spLocks noGrp="1"/>
          </p:cNvSpPr>
          <p:nvPr>
            <p:ph idx="1"/>
          </p:nvPr>
        </p:nvSpPr>
        <p:spPr>
          <a:xfrm>
            <a:off x="8046719" y="2722729"/>
            <a:ext cx="3633747" cy="2700062"/>
          </a:xfrm>
        </p:spPr>
        <p:txBody>
          <a:bodyPr>
            <a:normAutofit/>
          </a:bodyPr>
          <a:lstStyle/>
          <a:p>
            <a:r>
              <a:rPr lang="de-DE" sz="2000" dirty="0"/>
              <a:t>Faszination „Schachtürke“</a:t>
            </a:r>
          </a:p>
          <a:p>
            <a:r>
              <a:rPr lang="de-DE" sz="2000" dirty="0"/>
              <a:t>Einführung des Begriffs KI durch John McCarthy, 1956</a:t>
            </a:r>
          </a:p>
          <a:p>
            <a:r>
              <a:rPr lang="de-DE" sz="2000" dirty="0"/>
              <a:t>Alan Turing „Turing Test“</a:t>
            </a:r>
          </a:p>
          <a:p>
            <a:r>
              <a:rPr lang="de-DE" sz="2000" dirty="0"/>
              <a:t>KI-Winter und -Sommer</a:t>
            </a:r>
          </a:p>
        </p:txBody>
      </p:sp>
      <p:sp>
        <p:nvSpPr>
          <p:cNvPr id="6" name="Textfeld 5">
            <a:extLst>
              <a:ext uri="{FF2B5EF4-FFF2-40B4-BE49-F238E27FC236}">
                <a16:creationId xmlns:a16="http://schemas.microsoft.com/office/drawing/2014/main" id="{CB4A820D-7D29-5F11-EC78-413E3C3E4755}"/>
              </a:ext>
            </a:extLst>
          </p:cNvPr>
          <p:cNvSpPr txBox="1"/>
          <p:nvPr/>
        </p:nvSpPr>
        <p:spPr>
          <a:xfrm rot="16200000">
            <a:off x="-3244334" y="3244334"/>
            <a:ext cx="6858000" cy="369332"/>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888888"/>
                </a:solidFill>
                <a:effectLst/>
                <a:uLnTx/>
                <a:uFillTx/>
                <a:latin typeface="Droid Sans"/>
                <a:ea typeface="+mn-ea"/>
                <a:cs typeface="+mn-cs"/>
              </a:rPr>
              <a:t>© Joseph </a:t>
            </a:r>
            <a:r>
              <a:rPr kumimoji="0" lang="de-DE" sz="1800" b="0" i="0" u="none" strike="noStrike" kern="1200" cap="none" spc="0" normalizeH="0" baseline="0" noProof="0" dirty="0" err="1">
                <a:ln>
                  <a:noFill/>
                </a:ln>
                <a:solidFill>
                  <a:srgbClr val="888888"/>
                </a:solidFill>
                <a:effectLst/>
                <a:uLnTx/>
                <a:uFillTx/>
                <a:latin typeface="Droid Sans"/>
                <a:ea typeface="+mn-ea"/>
                <a:cs typeface="+mn-cs"/>
              </a:rPr>
              <a:t>Racknitz</a:t>
            </a:r>
            <a:r>
              <a:rPr kumimoji="0" lang="de-DE" sz="1800" b="0" i="0" u="none" strike="noStrike" kern="1200" cap="none" spc="0" normalizeH="0" baseline="0" noProof="0" dirty="0">
                <a:ln>
                  <a:noFill/>
                </a:ln>
                <a:solidFill>
                  <a:srgbClr val="888888"/>
                </a:solidFill>
                <a:effectLst/>
                <a:uLnTx/>
                <a:uFillTx/>
                <a:latin typeface="Droid Sans"/>
                <a:ea typeface="+mn-ea"/>
                <a:cs typeface="+mn-cs"/>
              </a:rPr>
              <a:t> / Humboldt University Library</a:t>
            </a:r>
            <a:endPar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34604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F687420-BEB4-45CD-8226-339BE553B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D408CBFF-E70D-E88C-7F5E-828EE9B21181}"/>
              </a:ext>
            </a:extLst>
          </p:cNvPr>
          <p:cNvSpPr>
            <a:spLocks noGrp="1"/>
          </p:cNvSpPr>
          <p:nvPr>
            <p:ph type="title"/>
          </p:nvPr>
        </p:nvSpPr>
        <p:spPr>
          <a:xfrm>
            <a:off x="645064" y="525982"/>
            <a:ext cx="4282983" cy="1200361"/>
          </a:xfrm>
        </p:spPr>
        <p:txBody>
          <a:bodyPr anchor="b">
            <a:normAutofit/>
          </a:bodyPr>
          <a:lstStyle/>
          <a:p>
            <a:r>
              <a:rPr lang="de-DE" sz="3600"/>
              <a:t>Warum ist KI jetzt wichtig?</a:t>
            </a:r>
          </a:p>
        </p:txBody>
      </p:sp>
      <p:sp>
        <p:nvSpPr>
          <p:cNvPr id="24" name="Rectangle 23">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Inhaltsplatzhalter 2">
            <a:extLst>
              <a:ext uri="{FF2B5EF4-FFF2-40B4-BE49-F238E27FC236}">
                <a16:creationId xmlns:a16="http://schemas.microsoft.com/office/drawing/2014/main" id="{B959AEE3-15E8-9451-DAB0-2BAB0B2547EB}"/>
              </a:ext>
            </a:extLst>
          </p:cNvPr>
          <p:cNvSpPr>
            <a:spLocks noGrp="1"/>
          </p:cNvSpPr>
          <p:nvPr>
            <p:ph idx="1"/>
          </p:nvPr>
        </p:nvSpPr>
        <p:spPr>
          <a:xfrm>
            <a:off x="645066" y="2031101"/>
            <a:ext cx="4282984" cy="3511943"/>
          </a:xfrm>
        </p:spPr>
        <p:txBody>
          <a:bodyPr anchor="ctr">
            <a:normAutofit/>
          </a:bodyPr>
          <a:lstStyle/>
          <a:p>
            <a:r>
              <a:rPr lang="de-DE" sz="1200" dirty="0">
                <a:effectLst/>
                <a:latin typeface="Trebuchet MS" panose="020B0703020202090204" pitchFamily="34" charset="0"/>
              </a:rPr>
              <a:t>Erforderliche Daten sind verfügbar und nutzbar</a:t>
            </a:r>
          </a:p>
          <a:p>
            <a:r>
              <a:rPr lang="de-DE" sz="1200" dirty="0">
                <a:effectLst/>
                <a:latin typeface="Trebuchet MS" panose="020B0703020202090204" pitchFamily="34" charset="0"/>
              </a:rPr>
              <a:t>Die Algorithmen für maschinelles Lernen wurden verbessert</a:t>
            </a:r>
          </a:p>
          <a:p>
            <a:r>
              <a:rPr lang="de-DE" sz="1200" dirty="0">
                <a:effectLst/>
                <a:latin typeface="Trebuchet MS" panose="020B0703020202090204" pitchFamily="34" charset="0"/>
              </a:rPr>
              <a:t>Cloud-Dienste liefern die erforderliche Rechenleistung</a:t>
            </a:r>
            <a:endParaRPr lang="de-DE" sz="1200" dirty="0">
              <a:latin typeface="Trebuchet MS" panose="020B0703020202090204" pitchFamily="34" charset="0"/>
            </a:endParaRPr>
          </a:p>
          <a:p>
            <a:r>
              <a:rPr lang="de-DE" sz="1200" dirty="0">
                <a:effectLst/>
                <a:latin typeface="Trebuchet MS" panose="020B0703020202090204" pitchFamily="34" charset="0"/>
              </a:rPr>
              <a:t>Die Anwendung von KI ist keine Raketenwissenschaft</a:t>
            </a:r>
          </a:p>
        </p:txBody>
      </p:sp>
      <p:sp>
        <p:nvSpPr>
          <p:cNvPr id="26" name="Rectangle 25">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Grafik 3" descr="Ein Bild, das Text, Screenshot enthält.&#10;&#10;Automatisch generierte Beschreibung">
            <a:extLst>
              <a:ext uri="{FF2B5EF4-FFF2-40B4-BE49-F238E27FC236}">
                <a16:creationId xmlns:a16="http://schemas.microsoft.com/office/drawing/2014/main" id="{501C092F-DD84-1063-03BA-DF15936613E6}"/>
              </a:ext>
            </a:extLst>
          </p:cNvPr>
          <p:cNvPicPr>
            <a:picLocks noChangeAspect="1"/>
          </p:cNvPicPr>
          <p:nvPr/>
        </p:nvPicPr>
        <p:blipFill rotWithShape="1">
          <a:blip r:embed="rId3"/>
          <a:srcRect t="2139" b="9173"/>
          <a:stretch/>
        </p:blipFill>
        <p:spPr>
          <a:xfrm>
            <a:off x="5987738" y="650494"/>
            <a:ext cx="5628018" cy="5324142"/>
          </a:xfrm>
          <a:prstGeom prst="rect">
            <a:avLst/>
          </a:prstGeom>
        </p:spPr>
      </p:pic>
    </p:spTree>
    <p:extLst>
      <p:ext uri="{BB962C8B-B14F-4D97-AF65-F5344CB8AC3E}">
        <p14:creationId xmlns:p14="http://schemas.microsoft.com/office/powerpoint/2010/main" val="1589223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Onlinemedien 1" descr="Künstliche Intelligenz einfach erklärt (explainity® Erklärvideo) (2023)">
            <a:hlinkClick r:id="" action="ppaction://media"/>
            <a:extLst>
              <a:ext uri="{FF2B5EF4-FFF2-40B4-BE49-F238E27FC236}">
                <a16:creationId xmlns:a16="http://schemas.microsoft.com/office/drawing/2014/main" id="{AEC72985-E4FA-2B81-B97B-23C4A5182C1C}"/>
              </a:ext>
            </a:extLst>
          </p:cNvPr>
          <p:cNvPicPr>
            <a:picLocks noRot="1" noChangeAspect="1"/>
          </p:cNvPicPr>
          <p:nvPr>
            <a:videoFile r:link="rId1"/>
          </p:nvPr>
        </p:nvPicPr>
        <p:blipFill>
          <a:blip r:embed="rId4"/>
          <a:stretch>
            <a:fillRect/>
          </a:stretch>
        </p:blipFill>
        <p:spPr>
          <a:xfrm>
            <a:off x="836177" y="457200"/>
            <a:ext cx="10519646" cy="5943600"/>
          </a:xfrm>
          <a:prstGeom prst="rect">
            <a:avLst/>
          </a:prstGeom>
        </p:spPr>
      </p:pic>
    </p:spTree>
    <p:extLst>
      <p:ext uri="{BB962C8B-B14F-4D97-AF65-F5344CB8AC3E}">
        <p14:creationId xmlns:p14="http://schemas.microsoft.com/office/powerpoint/2010/main" val="3818184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0" name="Rectangle 17">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Rectangle 19">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Rectangle 21">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Rectangle 23">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Freeform: Shape 25">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Rectangle 27">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DC9F751A-4AF6-9171-1304-B4F7D9CE7932}"/>
              </a:ext>
            </a:extLst>
          </p:cNvPr>
          <p:cNvSpPr>
            <a:spLocks noGrp="1"/>
          </p:cNvSpPr>
          <p:nvPr>
            <p:ph type="title"/>
          </p:nvPr>
        </p:nvSpPr>
        <p:spPr>
          <a:xfrm>
            <a:off x="466722" y="586855"/>
            <a:ext cx="3201366" cy="3387497"/>
          </a:xfrm>
        </p:spPr>
        <p:txBody>
          <a:bodyPr anchor="b">
            <a:normAutofit/>
          </a:bodyPr>
          <a:lstStyle/>
          <a:p>
            <a:pPr algn="r"/>
            <a:r>
              <a:rPr lang="de-DE" sz="4000">
                <a:solidFill>
                  <a:srgbClr val="FFFFFF"/>
                </a:solidFill>
              </a:rPr>
              <a:t>Viele Begriffe?</a:t>
            </a:r>
            <a:endParaRPr lang="de-DE" sz="4000" dirty="0">
              <a:solidFill>
                <a:srgbClr val="FFFFFF"/>
              </a:solidFill>
            </a:endParaRPr>
          </a:p>
        </p:txBody>
      </p:sp>
      <p:graphicFrame>
        <p:nvGraphicFramePr>
          <p:cNvPr id="56" name="Inhaltsplatzhalter 11">
            <a:extLst>
              <a:ext uri="{FF2B5EF4-FFF2-40B4-BE49-F238E27FC236}">
                <a16:creationId xmlns:a16="http://schemas.microsoft.com/office/drawing/2014/main" id="{5C7D0D63-BB98-ECB2-6247-4E1FCE06BD36}"/>
              </a:ext>
            </a:extLst>
          </p:cNvPr>
          <p:cNvGraphicFramePr>
            <a:graphicFrameLocks noGrp="1"/>
          </p:cNvGraphicFramePr>
          <p:nvPr>
            <p:ph idx="1"/>
            <p:extLst>
              <p:ext uri="{D42A27DB-BD31-4B8C-83A1-F6EECF244321}">
                <p14:modId xmlns:p14="http://schemas.microsoft.com/office/powerpoint/2010/main" val="3271892340"/>
              </p:ext>
            </p:extLst>
          </p:nvPr>
        </p:nvGraphicFramePr>
        <p:xfrm>
          <a:off x="4581727" y="649480"/>
          <a:ext cx="3025303" cy="55460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3" name="Grafik 12">
            <a:extLst>
              <a:ext uri="{FF2B5EF4-FFF2-40B4-BE49-F238E27FC236}">
                <a16:creationId xmlns:a16="http://schemas.microsoft.com/office/drawing/2014/main" id="{7C221088-973A-EE43-F17A-4E33A6469449}"/>
              </a:ext>
            </a:extLst>
          </p:cNvPr>
          <p:cNvPicPr>
            <a:picLocks noChangeAspect="1"/>
          </p:cNvPicPr>
          <p:nvPr/>
        </p:nvPicPr>
        <p:blipFill>
          <a:blip r:embed="rId7"/>
          <a:stretch>
            <a:fillRect/>
          </a:stretch>
        </p:blipFill>
        <p:spPr>
          <a:xfrm>
            <a:off x="8109502" y="620052"/>
            <a:ext cx="3615776" cy="5629775"/>
          </a:xfrm>
          <a:prstGeom prst="rect">
            <a:avLst/>
          </a:prstGeom>
        </p:spPr>
      </p:pic>
    </p:spTree>
    <p:extLst>
      <p:ext uri="{BB962C8B-B14F-4D97-AF65-F5344CB8AC3E}">
        <p14:creationId xmlns:p14="http://schemas.microsoft.com/office/powerpoint/2010/main" val="42665516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bstraktes Netzwerk aus Knoten und Gitter">
            <a:extLst>
              <a:ext uri="{FF2B5EF4-FFF2-40B4-BE49-F238E27FC236}">
                <a16:creationId xmlns:a16="http://schemas.microsoft.com/office/drawing/2014/main" id="{D7540AEF-007B-52CE-9FC2-2993DCF6F0EB}"/>
              </a:ext>
            </a:extLst>
          </p:cNvPr>
          <p:cNvPicPr>
            <a:picLocks noChangeAspect="1"/>
          </p:cNvPicPr>
          <p:nvPr/>
        </p:nvPicPr>
        <p:blipFill rotWithShape="1">
          <a:blip r:embed="rId3"/>
          <a:srcRect b="5436"/>
          <a:stretch/>
        </p:blipFill>
        <p:spPr>
          <a:xfrm>
            <a:off x="2522356" y="10"/>
            <a:ext cx="9669642" cy="6857990"/>
          </a:xfrm>
          <a:prstGeom prst="rect">
            <a:avLst/>
          </a:prstGeom>
        </p:spPr>
      </p:pic>
      <p:sp>
        <p:nvSpPr>
          <p:cNvPr id="32" name="Rectangle 3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0768AE21-91E5-3FAA-772A-058A86069E07}"/>
              </a:ext>
            </a:extLst>
          </p:cNvPr>
          <p:cNvSpPr>
            <a:spLocks noGrp="1"/>
          </p:cNvSpPr>
          <p:nvPr>
            <p:ph type="title"/>
          </p:nvPr>
        </p:nvSpPr>
        <p:spPr>
          <a:xfrm>
            <a:off x="838200" y="365125"/>
            <a:ext cx="3822189" cy="1899912"/>
          </a:xfrm>
        </p:spPr>
        <p:txBody>
          <a:bodyPr>
            <a:normAutofit/>
          </a:bodyPr>
          <a:lstStyle/>
          <a:p>
            <a:r>
              <a:rPr lang="de-DE" sz="3700"/>
              <a:t>Anwendungen und Durchbrüche, die auf KI basieren</a:t>
            </a:r>
          </a:p>
        </p:txBody>
      </p:sp>
      <p:sp>
        <p:nvSpPr>
          <p:cNvPr id="3" name="Inhaltsplatzhalter 2">
            <a:extLst>
              <a:ext uri="{FF2B5EF4-FFF2-40B4-BE49-F238E27FC236}">
                <a16:creationId xmlns:a16="http://schemas.microsoft.com/office/drawing/2014/main" id="{027ECC50-E1D3-811C-C304-0444DCA0B330}"/>
              </a:ext>
            </a:extLst>
          </p:cNvPr>
          <p:cNvSpPr>
            <a:spLocks noGrp="1"/>
          </p:cNvSpPr>
          <p:nvPr>
            <p:ph idx="1"/>
          </p:nvPr>
        </p:nvSpPr>
        <p:spPr>
          <a:xfrm>
            <a:off x="838200" y="2434201"/>
            <a:ext cx="3822189" cy="3742762"/>
          </a:xfrm>
        </p:spPr>
        <p:txBody>
          <a:bodyPr>
            <a:normAutofit/>
          </a:bodyPr>
          <a:lstStyle/>
          <a:p>
            <a:r>
              <a:rPr lang="de-DE" sz="2000" dirty="0"/>
              <a:t>Gesundheitswesen: Diagnostik, Pandemiebekämpfung</a:t>
            </a:r>
          </a:p>
          <a:p>
            <a:r>
              <a:rPr lang="de-DE" sz="2000" dirty="0"/>
              <a:t>Finanzwesen: Hochfrequenzhandel</a:t>
            </a:r>
          </a:p>
          <a:p>
            <a:r>
              <a:rPr lang="de-DE" sz="2000" dirty="0"/>
              <a:t>Generative KI</a:t>
            </a:r>
          </a:p>
          <a:p>
            <a:pPr lvl="1"/>
            <a:r>
              <a:rPr lang="de-DE" sz="2000" dirty="0"/>
              <a:t>Texte: ChatGPT</a:t>
            </a:r>
          </a:p>
          <a:p>
            <a:pPr lvl="1"/>
            <a:r>
              <a:rPr lang="de-DE" sz="2000" dirty="0"/>
              <a:t>Bilder: DALL-E, </a:t>
            </a:r>
            <a:r>
              <a:rPr lang="de-DE" sz="2000"/>
              <a:t>Midjourney</a:t>
            </a:r>
            <a:endParaRPr lang="de-DE" sz="2000" dirty="0"/>
          </a:p>
          <a:p>
            <a:pPr lvl="1"/>
            <a:r>
              <a:rPr lang="de-DE" sz="2000" dirty="0"/>
              <a:t>Video: </a:t>
            </a:r>
            <a:r>
              <a:rPr lang="de-DE" sz="2000"/>
              <a:t>Synthesia.io</a:t>
            </a:r>
            <a:endParaRPr lang="de-DE" sz="2000" dirty="0"/>
          </a:p>
          <a:p>
            <a:pPr lvl="1"/>
            <a:r>
              <a:rPr lang="de-DE" sz="2000" dirty="0"/>
              <a:t>3D: Magic 3D</a:t>
            </a:r>
          </a:p>
          <a:p>
            <a:pPr lvl="1"/>
            <a:r>
              <a:rPr lang="de-DE" sz="2000" dirty="0"/>
              <a:t>Stimme: </a:t>
            </a:r>
            <a:r>
              <a:rPr lang="de-DE" sz="2000"/>
              <a:t>Lovo.AI</a:t>
            </a:r>
            <a:r>
              <a:rPr lang="de-DE" sz="2000" dirty="0"/>
              <a:t>, </a:t>
            </a:r>
            <a:r>
              <a:rPr lang="de-DE" sz="2000"/>
              <a:t>Speechify</a:t>
            </a:r>
            <a:endParaRPr lang="de-DE" sz="2000" dirty="0"/>
          </a:p>
          <a:p>
            <a:endParaRPr lang="de-DE" sz="2000" dirty="0"/>
          </a:p>
        </p:txBody>
      </p:sp>
    </p:spTree>
    <p:extLst>
      <p:ext uri="{BB962C8B-B14F-4D97-AF65-F5344CB8AC3E}">
        <p14:creationId xmlns:p14="http://schemas.microsoft.com/office/powerpoint/2010/main" val="31425172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DAC6722-2734-F6EA-7941-8745455D678E}"/>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F124C4F-9049-73C7-DC0A-913D8198C3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6F55286-0246-2D43-8494-E3D6DD1E1762}"/>
              </a:ext>
            </a:extLst>
          </p:cNvPr>
          <p:cNvPicPr>
            <a:picLocks noChangeAspect="1"/>
          </p:cNvPicPr>
          <p:nvPr/>
        </p:nvPicPr>
        <p:blipFill>
          <a:blip r:embed="rId3">
            <a:extLst>
              <a:ext uri="{837473B0-CC2E-450A-ABE3-18F120FF3D39}">
                <a1611:picAttrSrcUrl xmlns:a1611="http://schemas.microsoft.com/office/drawing/2016/11/main" r:id="rId4"/>
              </a:ext>
            </a:extLst>
          </a:blip>
          <a:srcRect t="7813" b="7813"/>
          <a:stretch/>
        </p:blipFill>
        <p:spPr>
          <a:xfrm>
            <a:off x="-3047" y="10"/>
            <a:ext cx="12191999" cy="6857990"/>
          </a:xfrm>
          <a:prstGeom prst="rect">
            <a:avLst/>
          </a:prstGeom>
        </p:spPr>
      </p:pic>
      <p:sp>
        <p:nvSpPr>
          <p:cNvPr id="11" name="Rectangle 10">
            <a:extLst>
              <a:ext uri="{FF2B5EF4-FFF2-40B4-BE49-F238E27FC236}">
                <a16:creationId xmlns:a16="http://schemas.microsoft.com/office/drawing/2014/main" id="{EAC35A39-C7B3-20F1-09BA-89BB78EC6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5DB08770-0575-7103-AD3A-63910A13A0B2}"/>
              </a:ext>
            </a:extLst>
          </p:cNvPr>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dirty="0">
                <a:solidFill>
                  <a:srgbClr val="FFFFFF"/>
                </a:solidFill>
              </a:rPr>
              <a:t>Was </a:t>
            </a:r>
            <a:r>
              <a:rPr lang="en-US" sz="5200" dirty="0" err="1">
                <a:solidFill>
                  <a:srgbClr val="FFFFFF"/>
                </a:solidFill>
              </a:rPr>
              <a:t>ist</a:t>
            </a:r>
            <a:r>
              <a:rPr lang="en-US" sz="5200" dirty="0">
                <a:solidFill>
                  <a:srgbClr val="FFFFFF"/>
                </a:solidFill>
              </a:rPr>
              <a:t> </a:t>
            </a:r>
            <a:r>
              <a:rPr lang="de-DE" sz="5200" dirty="0">
                <a:solidFill>
                  <a:srgbClr val="FFFFFF"/>
                </a:solidFill>
              </a:rPr>
              <a:t>Gemeinwohl</a:t>
            </a:r>
            <a:r>
              <a:rPr lang="en-US" sz="5200" dirty="0">
                <a:solidFill>
                  <a:srgbClr val="FFFFFF"/>
                </a:solidFill>
              </a:rPr>
              <a:t>?</a:t>
            </a:r>
          </a:p>
        </p:txBody>
      </p:sp>
      <p:sp>
        <p:nvSpPr>
          <p:cNvPr id="3" name="Textplatzhalter 2">
            <a:extLst>
              <a:ext uri="{FF2B5EF4-FFF2-40B4-BE49-F238E27FC236}">
                <a16:creationId xmlns:a16="http://schemas.microsoft.com/office/drawing/2014/main" id="{E994B46E-A58F-1127-636F-81BF327309CE}"/>
              </a:ext>
            </a:extLst>
          </p:cNvPr>
          <p:cNvSpPr>
            <a:spLocks noGrp="1"/>
          </p:cNvSpPr>
          <p:nvPr>
            <p:ph type="body" idx="1"/>
          </p:nvPr>
        </p:nvSpPr>
        <p:spPr>
          <a:xfrm>
            <a:off x="1100051" y="4072043"/>
            <a:ext cx="10058400" cy="1282707"/>
          </a:xfrm>
          <a:effectLst>
            <a:outerShdw blurRad="50800" dist="38100" dir="2700000" algn="tl" rotWithShape="0">
              <a:prstClr val="black">
                <a:alpha val="40000"/>
              </a:prstClr>
            </a:outerShdw>
          </a:effectLst>
        </p:spPr>
        <p:txBody>
          <a:bodyPr vert="horz" lIns="91440" tIns="45720" rIns="91440" bIns="45720" rtlCol="0">
            <a:normAutofit/>
          </a:bodyPr>
          <a:lstStyle/>
          <a:p>
            <a:pPr algn="ctr"/>
            <a:r>
              <a:rPr lang="de-DE" dirty="0">
                <a:solidFill>
                  <a:srgbClr val="FFFFFF"/>
                </a:solidFill>
              </a:rPr>
              <a:t>Gemeinwohlorientierung: Mehr als die Summe individueller Interessen.</a:t>
            </a:r>
          </a:p>
          <a:p>
            <a:pPr algn="ctr"/>
            <a:endParaRPr lang="de-DE" dirty="0">
              <a:solidFill>
                <a:srgbClr val="FFFFFF"/>
              </a:solidFill>
            </a:endParaRPr>
          </a:p>
          <a:p>
            <a:pPr algn="ctr"/>
            <a:endParaRPr lang="de-DE" dirty="0">
              <a:solidFill>
                <a:srgbClr val="FFFFFF"/>
              </a:solidFill>
            </a:endParaRPr>
          </a:p>
        </p:txBody>
      </p:sp>
    </p:spTree>
    <p:extLst>
      <p:ext uri="{BB962C8B-B14F-4D97-AF65-F5344CB8AC3E}">
        <p14:creationId xmlns:p14="http://schemas.microsoft.com/office/powerpoint/2010/main" val="32463079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Zwei Personen, die einander die Hände halten">
            <a:extLst>
              <a:ext uri="{FF2B5EF4-FFF2-40B4-BE49-F238E27FC236}">
                <a16:creationId xmlns:a16="http://schemas.microsoft.com/office/drawing/2014/main" id="{FF02CBD2-84FA-9290-A0E4-9E2EA22078A3}"/>
              </a:ext>
            </a:extLst>
          </p:cNvPr>
          <p:cNvPicPr>
            <a:picLocks noChangeAspect="1"/>
          </p:cNvPicPr>
          <p:nvPr/>
        </p:nvPicPr>
        <p:blipFill>
          <a:blip r:embed="rId3">
            <a:alphaModFix amt="35000"/>
          </a:blip>
          <a:srcRect t="8958" b="6773"/>
          <a:stretch/>
        </p:blipFill>
        <p:spPr>
          <a:xfrm>
            <a:off x="20" y="10"/>
            <a:ext cx="12191980" cy="6857990"/>
          </a:xfrm>
          <a:prstGeom prst="rect">
            <a:avLst/>
          </a:prstGeom>
        </p:spPr>
      </p:pic>
      <p:sp>
        <p:nvSpPr>
          <p:cNvPr id="2" name="Title 1"/>
          <p:cNvSpPr>
            <a:spLocks noGrp="1"/>
          </p:cNvSpPr>
          <p:nvPr>
            <p:ph type="title"/>
          </p:nvPr>
        </p:nvSpPr>
        <p:spPr>
          <a:xfrm>
            <a:off x="838200" y="365125"/>
            <a:ext cx="10515600" cy="1325563"/>
          </a:xfrm>
        </p:spPr>
        <p:txBody>
          <a:bodyPr>
            <a:normAutofit/>
          </a:bodyPr>
          <a:lstStyle/>
          <a:p>
            <a:r>
              <a:rPr lang="de-DE">
                <a:solidFill>
                  <a:srgbClr val="FFFFFF"/>
                </a:solidFill>
              </a:rPr>
              <a:t>Was ist Gemeinwohlorientierung?</a:t>
            </a:r>
          </a:p>
        </p:txBody>
      </p:sp>
      <p:sp>
        <p:nvSpPr>
          <p:cNvPr id="3" name="Content Placeholder 2"/>
          <p:cNvSpPr>
            <a:spLocks noGrp="1"/>
          </p:cNvSpPr>
          <p:nvPr>
            <p:ph idx="1"/>
          </p:nvPr>
        </p:nvSpPr>
        <p:spPr>
          <a:xfrm>
            <a:off x="838200" y="1825625"/>
            <a:ext cx="10515600" cy="4351338"/>
          </a:xfrm>
        </p:spPr>
        <p:txBody>
          <a:bodyPr>
            <a:normAutofit/>
          </a:bodyPr>
          <a:lstStyle/>
          <a:p>
            <a:pPr marL="0" indent="0">
              <a:buNone/>
            </a:pPr>
            <a:r>
              <a:rPr lang="de-DE">
                <a:solidFill>
                  <a:srgbClr val="FFFFFF"/>
                </a:solidFill>
              </a:rPr>
              <a:t>• Kurzdefinition: Ausrichtung von Handlungen zum Wohle der Gesellschaft.</a:t>
            </a:r>
          </a:p>
          <a:p>
            <a:pPr marL="0" indent="0">
              <a:buNone/>
            </a:pPr>
            <a:r>
              <a:rPr lang="de-DE">
                <a:solidFill>
                  <a:srgbClr val="FFFFFF"/>
                </a:solidFill>
              </a:rPr>
              <a:t>• Bedeutung:</a:t>
            </a:r>
          </a:p>
          <a:p>
            <a:pPr marL="0" indent="0">
              <a:buNone/>
            </a:pPr>
            <a:r>
              <a:rPr lang="de-DE">
                <a:solidFill>
                  <a:srgbClr val="FFFFFF"/>
                </a:solidFill>
              </a:rPr>
              <a:t>  - Soziale Gerechtigkeit</a:t>
            </a:r>
          </a:p>
          <a:p>
            <a:pPr marL="0" indent="0">
              <a:buNone/>
            </a:pPr>
            <a:r>
              <a:rPr lang="de-DE">
                <a:solidFill>
                  <a:srgbClr val="FFFFFF"/>
                </a:solidFill>
              </a:rPr>
              <a:t>  - Nachhaltige Entwicklung</a:t>
            </a:r>
          </a:p>
          <a:p>
            <a:pPr marL="0" indent="0">
              <a:buNone/>
            </a:pPr>
            <a:r>
              <a:rPr lang="de-DE">
                <a:solidFill>
                  <a:srgbClr val="FFFFFF"/>
                </a:solidFill>
              </a:rPr>
              <a:t>  - Demokratische Partizipation</a:t>
            </a:r>
          </a:p>
        </p:txBody>
      </p:sp>
    </p:spTree>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4E0A5C5C-2A95-428E-9F6A-0D29EBD57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8395" y="1040837"/>
            <a:ext cx="4754948" cy="4754948"/>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1056F38F-7C4E-461D-8709-7D0024AE1F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9411" y="1029607"/>
            <a:ext cx="4754948" cy="4754948"/>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C7278469-3C3C-49CE-AEEE-E176A4900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60" y="934855"/>
            <a:ext cx="4754948" cy="4754948"/>
          </a:xfrm>
          <a:prstGeom prst="ellipse">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02368" y="1877492"/>
            <a:ext cx="4030132" cy="3215373"/>
          </a:xfrm>
        </p:spPr>
        <p:txBody>
          <a:bodyPr>
            <a:normAutofit/>
          </a:bodyPr>
          <a:lstStyle/>
          <a:p>
            <a:pPr algn="ctr"/>
            <a:r>
              <a:rPr lang="de-DE">
                <a:solidFill>
                  <a:schemeClr val="bg1"/>
                </a:solidFill>
              </a:rPr>
              <a:t>Gemeinwohl aus Sicht der Philosophie</a:t>
            </a:r>
          </a:p>
        </p:txBody>
      </p:sp>
      <p:grpSp>
        <p:nvGrpSpPr>
          <p:cNvPr id="25" name="Group 24">
            <a:extLst>
              <a:ext uri="{FF2B5EF4-FFF2-40B4-BE49-F238E27FC236}">
                <a16:creationId xmlns:a16="http://schemas.microsoft.com/office/drawing/2014/main" id="{93DC754C-7E09-422D-A8BB-AF632E90DFA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bg1"/>
          </a:solidFill>
        </p:grpSpPr>
        <p:sp>
          <p:nvSpPr>
            <p:cNvPr id="26" name="Freeform: Shape 25">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27" name="Freeform: Shape 26">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sp>
        <p:nvSpPr>
          <p:cNvPr id="29" name="Graphic 212">
            <a:extLst>
              <a:ext uri="{FF2B5EF4-FFF2-40B4-BE49-F238E27FC236}">
                <a16:creationId xmlns:a16="http://schemas.microsoft.com/office/drawing/2014/main" id="{4C6598AB-1C17-4D54-951C-A082D94ACB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8524" y="457812"/>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31" name="Graphic 212">
            <a:extLst>
              <a:ext uri="{FF2B5EF4-FFF2-40B4-BE49-F238E27FC236}">
                <a16:creationId xmlns:a16="http://schemas.microsoft.com/office/drawing/2014/main" id="{C83B66D7-137D-4AC1-B172-53D60F08BE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8524" y="457812"/>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33" name="Oval 32">
            <a:extLst>
              <a:ext uri="{FF2B5EF4-FFF2-40B4-BE49-F238E27FC236}">
                <a16:creationId xmlns:a16="http://schemas.microsoft.com/office/drawing/2014/main" id="{F6B92503-6984-4D15-8B98-8718709B78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2976" y="4946663"/>
            <a:ext cx="319941" cy="319941"/>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5" name="Oval 34">
            <a:extLst>
              <a:ext uri="{FF2B5EF4-FFF2-40B4-BE49-F238E27FC236}">
                <a16:creationId xmlns:a16="http://schemas.microsoft.com/office/drawing/2014/main" id="{08DDF938-524E-4C18-A47D-C006278323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2976" y="4946663"/>
            <a:ext cx="319941" cy="319941"/>
          </a:xfrm>
          <a:prstGeom prst="ellipse">
            <a:avLst/>
          </a:pr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Content Placeholder 2"/>
          <p:cNvSpPr>
            <a:spLocks noGrp="1"/>
          </p:cNvSpPr>
          <p:nvPr>
            <p:ph idx="1"/>
          </p:nvPr>
        </p:nvSpPr>
        <p:spPr>
          <a:xfrm>
            <a:off x="6234868" y="1130846"/>
            <a:ext cx="5217173" cy="4351338"/>
          </a:xfrm>
        </p:spPr>
        <p:txBody>
          <a:bodyPr>
            <a:normAutofit/>
          </a:bodyPr>
          <a:lstStyle/>
          <a:p>
            <a:pPr marL="0" indent="0">
              <a:buNone/>
            </a:pPr>
            <a:r>
              <a:rPr lang="de-DE" sz="1800">
                <a:solidFill>
                  <a:schemeClr val="bg1"/>
                </a:solidFill>
              </a:rPr>
              <a:t>• Antike Philosophie:</a:t>
            </a:r>
          </a:p>
          <a:p>
            <a:pPr marL="0" indent="0">
              <a:buNone/>
            </a:pPr>
            <a:r>
              <a:rPr lang="de-DE" sz="1800">
                <a:solidFill>
                  <a:schemeClr val="bg1"/>
                </a:solidFill>
              </a:rPr>
              <a:t>  - Aristoteles: Das Gemeinwohl als Ziel der Politik und Ethik.</a:t>
            </a:r>
          </a:p>
          <a:p>
            <a:pPr marL="0" indent="0">
              <a:buNone/>
            </a:pPr>
            <a:r>
              <a:rPr lang="de-DE" sz="1800">
                <a:solidFill>
                  <a:schemeClr val="bg1"/>
                </a:solidFill>
              </a:rPr>
              <a:t>  - Platon: Idealer Staat dient dem Wohlergehen aller.</a:t>
            </a:r>
          </a:p>
          <a:p>
            <a:pPr marL="0" indent="0">
              <a:buNone/>
            </a:pPr>
            <a:r>
              <a:rPr lang="de-DE" sz="1800">
                <a:solidFill>
                  <a:schemeClr val="bg1"/>
                </a:solidFill>
              </a:rPr>
              <a:t>• Aufklärung:</a:t>
            </a:r>
          </a:p>
          <a:p>
            <a:pPr marL="0" indent="0">
              <a:buNone/>
            </a:pPr>
            <a:r>
              <a:rPr lang="de-DE" sz="1800">
                <a:solidFill>
                  <a:schemeClr val="bg1"/>
                </a:solidFill>
              </a:rPr>
              <a:t>  - Rousseau: Gesellschaftsvertrag als Grundlage des Gemeinwohls.</a:t>
            </a:r>
          </a:p>
          <a:p>
            <a:pPr marL="0" indent="0">
              <a:buNone/>
            </a:pPr>
            <a:r>
              <a:rPr lang="de-DE" sz="1800">
                <a:solidFill>
                  <a:schemeClr val="bg1"/>
                </a:solidFill>
              </a:rPr>
              <a:t>  - Kant: Kategorischer Imperativ und die Pflicht zur Förderung des Gemeinwohls.</a:t>
            </a:r>
          </a:p>
          <a:p>
            <a:pPr marL="0" indent="0">
              <a:buNone/>
            </a:pPr>
            <a:r>
              <a:rPr lang="de-DE" sz="1800">
                <a:solidFill>
                  <a:schemeClr val="bg1"/>
                </a:solidFill>
              </a:rPr>
              <a:t>• Moderne Ansätze:</a:t>
            </a:r>
          </a:p>
          <a:p>
            <a:pPr marL="0" indent="0">
              <a:buNone/>
            </a:pPr>
            <a:r>
              <a:rPr lang="de-DE" sz="1800">
                <a:solidFill>
                  <a:schemeClr val="bg1"/>
                </a:solidFill>
              </a:rPr>
              <a:t>  - Kommunitarismus: Betonung der Gemeinschaft über individuelle Interessen.</a:t>
            </a:r>
          </a:p>
        </p:txBody>
      </p:sp>
      <p:grpSp>
        <p:nvGrpSpPr>
          <p:cNvPr id="37" name="Graphic 185">
            <a:extLst>
              <a:ext uri="{FF2B5EF4-FFF2-40B4-BE49-F238E27FC236}">
                <a16:creationId xmlns:a16="http://schemas.microsoft.com/office/drawing/2014/main" id="{3773FAF5-C452-4455-9411-D6AF5EBD4CA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812239" y="6139464"/>
            <a:ext cx="1054466" cy="469689"/>
            <a:chOff x="9841624" y="4115729"/>
            <a:chExt cx="602169" cy="268223"/>
          </a:xfrm>
          <a:solidFill>
            <a:schemeClr val="bg1"/>
          </a:solidFill>
        </p:grpSpPr>
        <p:sp>
          <p:nvSpPr>
            <p:cNvPr id="38" name="Freeform: Shape 37">
              <a:extLst>
                <a:ext uri="{FF2B5EF4-FFF2-40B4-BE49-F238E27FC236}">
                  <a16:creationId xmlns:a16="http://schemas.microsoft.com/office/drawing/2014/main" id="{1ECA0D96-F63C-4F7B-BE16-0F3FE76D7D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74F83A81-0546-400A-918A-90C9C48B81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9741F692-A5B6-4215-86D9-B1FD4FF26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CC0876CB-9C60-4580-8FED-CD64EC7664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A879B3B7-48DB-4D3A-BB33-02766EAD3D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838200" y="609600"/>
            <a:ext cx="3739341" cy="1330839"/>
          </a:xfrm>
        </p:spPr>
        <p:txBody>
          <a:bodyPr>
            <a:normAutofit/>
          </a:bodyPr>
          <a:lstStyle/>
          <a:p>
            <a:r>
              <a:rPr lang="de-DE" sz="4100"/>
              <a:t>Gemeinwohl aus Sicht der Politik</a:t>
            </a:r>
          </a:p>
        </p:txBody>
      </p:sp>
      <p:sp>
        <p:nvSpPr>
          <p:cNvPr id="3" name="Content Placeholder 2"/>
          <p:cNvSpPr>
            <a:spLocks noGrp="1"/>
          </p:cNvSpPr>
          <p:nvPr>
            <p:ph idx="1"/>
          </p:nvPr>
        </p:nvSpPr>
        <p:spPr>
          <a:xfrm>
            <a:off x="862366" y="2194102"/>
            <a:ext cx="3427001" cy="3908586"/>
          </a:xfrm>
        </p:spPr>
        <p:txBody>
          <a:bodyPr>
            <a:normAutofit/>
          </a:bodyPr>
          <a:lstStyle/>
          <a:p>
            <a:pPr marL="0" indent="0">
              <a:buNone/>
            </a:pPr>
            <a:r>
              <a:rPr lang="de-DE" sz="1400" dirty="0"/>
              <a:t>• Politische Theorien:</a:t>
            </a:r>
          </a:p>
          <a:p>
            <a:pPr marL="0" indent="0">
              <a:buNone/>
            </a:pPr>
            <a:r>
              <a:rPr lang="de-DE" sz="1400" dirty="0"/>
              <a:t>  - Demokratie: Gemeinwohl durch Mehrheitsentscheidungen und Partizipation.</a:t>
            </a:r>
          </a:p>
          <a:p>
            <a:pPr marL="0" indent="0">
              <a:buNone/>
            </a:pPr>
            <a:r>
              <a:rPr lang="de-DE" sz="1400" dirty="0"/>
              <a:t>  - Sozialstaat: Schutz der Schwächeren und Förderung des gesellschaftlichen Zusammenhalts.</a:t>
            </a:r>
          </a:p>
          <a:p>
            <a:pPr marL="0" indent="0">
              <a:buNone/>
            </a:pPr>
            <a:r>
              <a:rPr lang="de-DE" sz="1400" dirty="0"/>
              <a:t>• Politische Praxis:</a:t>
            </a:r>
          </a:p>
          <a:p>
            <a:pPr marL="0" indent="0">
              <a:buNone/>
            </a:pPr>
            <a:r>
              <a:rPr lang="de-DE" sz="1400" dirty="0"/>
              <a:t>  - Gesetzgebung für soziale Gerechtigkeit und Umweltschutz.</a:t>
            </a:r>
          </a:p>
          <a:p>
            <a:pPr marL="0" indent="0">
              <a:buNone/>
            </a:pPr>
            <a:r>
              <a:rPr lang="de-DE" sz="1400" dirty="0"/>
              <a:t>  - Förderung von zivilgesellschaftlichem Engagement.</a:t>
            </a:r>
          </a:p>
          <a:p>
            <a:pPr marL="0" indent="0">
              <a:buNone/>
            </a:pPr>
            <a:r>
              <a:rPr lang="de-DE" sz="1400" dirty="0"/>
              <a:t>• Internationale Perspektiven:</a:t>
            </a:r>
          </a:p>
          <a:p>
            <a:pPr marL="0" indent="0">
              <a:buNone/>
            </a:pPr>
            <a:r>
              <a:rPr lang="de-DE" sz="1400" dirty="0"/>
              <a:t>  - UN-Ziele für nachhaltige Entwicklung (SDGs) als globaler Gemeinwohlrahmen.</a:t>
            </a:r>
          </a:p>
        </p:txBody>
      </p:sp>
      <p:pic>
        <p:nvPicPr>
          <p:cNvPr id="5" name="Grafik 4" descr="Ein Bild, das Text, Screenshot, Logo, Schrift enthält.&#10;&#10;Automatisch generierte Beschreibung">
            <a:extLst>
              <a:ext uri="{FF2B5EF4-FFF2-40B4-BE49-F238E27FC236}">
                <a16:creationId xmlns:a16="http://schemas.microsoft.com/office/drawing/2014/main" id="{4F9DACCD-F1E9-B842-8EBE-0F5946FC8CF2}"/>
              </a:ext>
            </a:extLst>
          </p:cNvPr>
          <p:cNvPicPr>
            <a:picLocks noChangeAspect="1"/>
          </p:cNvPicPr>
          <p:nvPr/>
        </p:nvPicPr>
        <p:blipFill>
          <a:blip r:embed="rId3"/>
          <a:stretch>
            <a:fillRect/>
          </a:stretch>
        </p:blipFill>
        <p:spPr>
          <a:xfrm>
            <a:off x="5445457" y="1879003"/>
            <a:ext cx="6155141" cy="3123734"/>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1800" y="762001"/>
            <a:ext cx="5334197" cy="1708242"/>
          </a:xfrm>
        </p:spPr>
        <p:txBody>
          <a:bodyPr anchor="ctr">
            <a:normAutofit/>
          </a:bodyPr>
          <a:lstStyle/>
          <a:p>
            <a:r>
              <a:rPr lang="de-DE" sz="4000"/>
              <a:t>Gemeinwohl aus Sicht des Rechts</a:t>
            </a:r>
          </a:p>
        </p:txBody>
      </p:sp>
      <p:sp>
        <p:nvSpPr>
          <p:cNvPr id="3" name="Content Placeholder 2"/>
          <p:cNvSpPr>
            <a:spLocks noGrp="1"/>
          </p:cNvSpPr>
          <p:nvPr>
            <p:ph idx="1"/>
          </p:nvPr>
        </p:nvSpPr>
        <p:spPr>
          <a:xfrm>
            <a:off x="761800" y="2470244"/>
            <a:ext cx="5334197" cy="3769835"/>
          </a:xfrm>
        </p:spPr>
        <p:txBody>
          <a:bodyPr anchor="ctr">
            <a:normAutofit/>
          </a:bodyPr>
          <a:lstStyle/>
          <a:p>
            <a:pPr marL="0" indent="0">
              <a:buNone/>
            </a:pPr>
            <a:r>
              <a:rPr lang="de-DE" sz="1600" dirty="0"/>
              <a:t>• Verfassungsrecht:</a:t>
            </a:r>
          </a:p>
          <a:p>
            <a:pPr marL="0" indent="0">
              <a:buNone/>
            </a:pPr>
            <a:r>
              <a:rPr lang="de-DE" sz="1600" dirty="0"/>
              <a:t>  - Gemeinwohl als Ziel staatlichen Handelns (z. B. Art. 20 GG in Deutschland).</a:t>
            </a:r>
          </a:p>
          <a:p>
            <a:pPr marL="0" indent="0">
              <a:buNone/>
            </a:pPr>
            <a:r>
              <a:rPr lang="de-DE" sz="1600" dirty="0"/>
              <a:t>• Verwaltungsrecht:</a:t>
            </a:r>
          </a:p>
          <a:p>
            <a:pPr marL="0" indent="0">
              <a:buNone/>
            </a:pPr>
            <a:r>
              <a:rPr lang="de-DE" sz="1600" dirty="0"/>
              <a:t>  - Abwägung zwischen individuellen Rechten und Gemeinwohlinteressen.</a:t>
            </a:r>
          </a:p>
          <a:p>
            <a:pPr marL="0" indent="0">
              <a:buNone/>
            </a:pPr>
            <a:r>
              <a:rPr lang="de-DE" sz="1600" dirty="0"/>
              <a:t>• Privatrecht:</a:t>
            </a:r>
          </a:p>
          <a:p>
            <a:pPr marL="0" indent="0">
              <a:buNone/>
            </a:pPr>
            <a:r>
              <a:rPr lang="de-DE" sz="1600" dirty="0"/>
              <a:t>  - Vertragsfreiheit und ihre Begrenzung durch Gemeinwohlaspekte (z. B. Kartellrecht).</a:t>
            </a:r>
          </a:p>
          <a:p>
            <a:pPr marL="0" indent="0">
              <a:buNone/>
            </a:pPr>
            <a:r>
              <a:rPr lang="de-DE" sz="1600" dirty="0"/>
              <a:t>• Internationale Dimension:</a:t>
            </a:r>
          </a:p>
          <a:p>
            <a:pPr marL="0" indent="0">
              <a:buNone/>
            </a:pPr>
            <a:r>
              <a:rPr lang="de-DE" sz="1600" dirty="0"/>
              <a:t>  - Menschenrechte und ihre Rolle als Grundlage für globales Gemeinwohl.</a:t>
            </a:r>
          </a:p>
        </p:txBody>
      </p:sp>
      <p:pic>
        <p:nvPicPr>
          <p:cNvPr id="5" name="Picture 4">
            <a:extLst>
              <a:ext uri="{FF2B5EF4-FFF2-40B4-BE49-F238E27FC236}">
                <a16:creationId xmlns:a16="http://schemas.microsoft.com/office/drawing/2014/main" id="{1DACB728-C271-5110-8600-E32F3999A2C5}"/>
              </a:ext>
            </a:extLst>
          </p:cNvPr>
          <p:cNvPicPr>
            <a:picLocks noChangeAspect="1"/>
          </p:cNvPicPr>
          <p:nvPr/>
        </p:nvPicPr>
        <p:blipFill>
          <a:blip r:embed="rId3"/>
          <a:srcRect l="37279" r="19038"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pic>
        <p:nvPicPr>
          <p:cNvPr id="4" name="Picture 4">
            <a:extLst>
              <a:ext uri="{FF2B5EF4-FFF2-40B4-BE49-F238E27FC236}">
                <a16:creationId xmlns:a16="http://schemas.microsoft.com/office/drawing/2014/main" id="{EFCDEE94-1405-C98E-FBD3-7CCE9A2D40EF}"/>
              </a:ext>
            </a:extLst>
          </p:cNvPr>
          <p:cNvPicPr>
            <a:picLocks noChangeAspect="1"/>
          </p:cNvPicPr>
          <p:nvPr/>
        </p:nvPicPr>
        <p:blipFill>
          <a:blip r:embed="rId4">
            <a:extLst>
              <a:ext uri="{837473B0-CC2E-450A-ABE3-18F120FF3D39}">
                <a1611:picAttrSrcUrl xmlns:a1611="http://schemas.microsoft.com/office/drawing/2016/11/main" r:id="rId5"/>
              </a:ext>
            </a:extLst>
          </a:blip>
          <a:srcRect l="11171" r="11171"/>
          <a:stretch/>
        </p:blipFill>
        <p:spPr>
          <a:xfrm>
            <a:off x="6857796" y="0"/>
            <a:ext cx="5334204" cy="6868886"/>
          </a:xfrm>
          <a:prstGeom prst="rect">
            <a:avLst/>
          </a:prstGeom>
          <a:effectLst>
            <a:outerShdw blurRad="127000" dist="50800" dir="10800000" sx="99000" sy="99000" algn="r" rotWithShape="0">
              <a:prstClr val="black">
                <a:alpha val="40000"/>
              </a:prstClr>
            </a:outerShdw>
          </a:effectLst>
        </p:spPr>
      </p:pic>
      <p:sp>
        <p:nvSpPr>
          <p:cNvPr id="6" name="Textfeld 5">
            <a:extLst>
              <a:ext uri="{FF2B5EF4-FFF2-40B4-BE49-F238E27FC236}">
                <a16:creationId xmlns:a16="http://schemas.microsoft.com/office/drawing/2014/main" id="{D4B13FDD-26B9-4CC8-1473-8CE38773040A}"/>
              </a:ext>
            </a:extLst>
          </p:cNvPr>
          <p:cNvSpPr txBox="1"/>
          <p:nvPr/>
        </p:nvSpPr>
        <p:spPr>
          <a:xfrm>
            <a:off x="6857796" y="6868886"/>
            <a:ext cx="5334204" cy="230832"/>
          </a:xfrm>
          <a:prstGeom prst="rect">
            <a:avLst/>
          </a:prstGeom>
          <a:noFill/>
        </p:spPr>
        <p:txBody>
          <a:bodyPr wrap="square" rtlCol="0">
            <a:spAutoFit/>
          </a:bodyPr>
          <a:lstStyle/>
          <a:p>
            <a:r>
              <a:rPr lang="de-DE" sz="900"/>
              <a:t>"</a:t>
            </a:r>
            <a:r>
              <a:rPr lang="de-DE" sz="900">
                <a:hlinkClick r:id="rId5" tooltip="https://klexikon.zum.de/wiki/Recht"/>
              </a:rPr>
              <a:t>Dieses Foto</a:t>
            </a:r>
            <a:r>
              <a:rPr lang="de-DE" sz="900"/>
              <a:t>" von Unbekannter Autor ist lizenziert gemäß </a:t>
            </a:r>
            <a:r>
              <a:rPr lang="de-DE" sz="900">
                <a:hlinkClick r:id="rId6" tooltip="https://creativecommons.org/licenses/by-sa/3.0/"/>
              </a:rPr>
              <a:t>CC BY-SA</a:t>
            </a:r>
            <a:endParaRPr lang="de-DE" sz="9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868557" y="1138036"/>
            <a:ext cx="5444382" cy="1402470"/>
          </a:xfrm>
        </p:spPr>
        <p:txBody>
          <a:bodyPr anchor="t">
            <a:normAutofit/>
          </a:bodyPr>
          <a:lstStyle/>
          <a:p>
            <a:r>
              <a:rPr lang="de-DE" sz="3200"/>
              <a:t>Gemeinwohl aus Sicht der Wirtschaft</a:t>
            </a:r>
          </a:p>
        </p:txBody>
      </p:sp>
      <p:pic>
        <p:nvPicPr>
          <p:cNvPr id="5" name="Grafik 4" descr="Ein Bild, das Werkzeug, Büroausstattung enthält.&#10;&#10;Automatisch generierte Beschreibung">
            <a:extLst>
              <a:ext uri="{FF2B5EF4-FFF2-40B4-BE49-F238E27FC236}">
                <a16:creationId xmlns:a16="http://schemas.microsoft.com/office/drawing/2014/main" id="{13670607-44FD-31BA-4AFC-426DDAD71C24}"/>
              </a:ext>
            </a:extLst>
          </p:cNvPr>
          <p:cNvPicPr>
            <a:picLocks noChangeAspect="1"/>
          </p:cNvPicPr>
          <p:nvPr/>
        </p:nvPicPr>
        <p:blipFill>
          <a:blip r:embed="rId3">
            <a:extLst>
              <a:ext uri="{837473B0-CC2E-450A-ABE3-18F120FF3D39}">
                <a1611:picAttrSrcUrl xmlns:a1611="http://schemas.microsoft.com/office/drawing/2016/11/main" r:id="rId4"/>
              </a:ext>
            </a:extLst>
          </a:blip>
          <a:srcRect l="13236" r="36626" b="-1"/>
          <a:stretch/>
        </p:blipFill>
        <p:spPr>
          <a:xfrm>
            <a:off x="-1" y="10"/>
            <a:ext cx="5151179" cy="6857990"/>
          </a:xfrm>
          <a:prstGeom prst="rect">
            <a:avLst/>
          </a:prstGeom>
        </p:spPr>
      </p:pic>
      <p:cxnSp>
        <p:nvCxnSpPr>
          <p:cNvPr id="10" name="Straight Connector 9">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71697"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5868557" y="2551176"/>
            <a:ext cx="5444382" cy="3591207"/>
          </a:xfrm>
        </p:spPr>
        <p:txBody>
          <a:bodyPr>
            <a:normAutofit/>
          </a:bodyPr>
          <a:lstStyle/>
          <a:p>
            <a:pPr marL="0" indent="0">
              <a:buNone/>
            </a:pPr>
            <a:r>
              <a:rPr lang="de-DE" sz="1300"/>
              <a:t>• Wirtschaftssysteme:</a:t>
            </a:r>
          </a:p>
          <a:p>
            <a:pPr marL="0" indent="0">
              <a:buNone/>
            </a:pPr>
            <a:r>
              <a:rPr lang="de-DE" sz="1300"/>
              <a:t>  - Gemeinwohl-Ökonomie: Wirtschaften im Einklang mit sozialen und ökologischen Zielen.</a:t>
            </a:r>
          </a:p>
          <a:p>
            <a:pPr marL="0" indent="0">
              <a:buNone/>
            </a:pPr>
            <a:r>
              <a:rPr lang="de-DE" sz="1300"/>
              <a:t>  - Soziale Marktwirtschaft: Balance zwischen Freiheit und sozialer Verantwortung.</a:t>
            </a:r>
          </a:p>
          <a:p>
            <a:pPr marL="0" indent="0">
              <a:buNone/>
            </a:pPr>
            <a:r>
              <a:rPr lang="de-DE" sz="1300"/>
              <a:t>• Unternehmensethik:</a:t>
            </a:r>
          </a:p>
          <a:p>
            <a:pPr marL="0" indent="0">
              <a:buNone/>
            </a:pPr>
            <a:r>
              <a:rPr lang="de-DE" sz="1300"/>
              <a:t>  - Corporate Social Responsibility (CSR): Unternehmen fördern Gemeinwohl durch freiwillige Maßnahmen.</a:t>
            </a:r>
          </a:p>
          <a:p>
            <a:pPr marL="0" indent="0">
              <a:buNone/>
            </a:pPr>
            <a:r>
              <a:rPr lang="de-DE" sz="1300"/>
              <a:t>• Nachhaltigkeit:</a:t>
            </a:r>
          </a:p>
          <a:p>
            <a:pPr marL="0" indent="0">
              <a:buNone/>
            </a:pPr>
            <a:r>
              <a:rPr lang="de-DE" sz="1300"/>
              <a:t>  - Triple Bottom Line: Fokus auf ökonomische, soziale und ökologische Ziele.</a:t>
            </a:r>
          </a:p>
          <a:p>
            <a:pPr marL="0" indent="0">
              <a:buNone/>
            </a:pPr>
            <a:r>
              <a:rPr lang="de-DE" sz="1300"/>
              <a:t>• Genossenschaften:</a:t>
            </a:r>
          </a:p>
          <a:p>
            <a:pPr marL="0" indent="0">
              <a:buNone/>
            </a:pPr>
            <a:r>
              <a:rPr lang="de-DE" sz="1300"/>
              <a:t>  - Demokratische Strukturen und Förderung gemeinschaftlicher Werte.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0C541B88-1AE9-40C3-AFD5-967787C197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ectangle 47">
            <a:extLst>
              <a:ext uri="{FF2B5EF4-FFF2-40B4-BE49-F238E27FC236}">
                <a16:creationId xmlns:a16="http://schemas.microsoft.com/office/drawing/2014/main" id="{E5F17139-31EE-46AC-B04F-DBBD852DD6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89059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38200" y="1195697"/>
            <a:ext cx="3200400" cy="4238118"/>
          </a:xfrm>
        </p:spPr>
        <p:txBody>
          <a:bodyPr>
            <a:normAutofit/>
          </a:bodyPr>
          <a:lstStyle/>
          <a:p>
            <a:r>
              <a:rPr lang="de-DE" sz="2100">
                <a:solidFill>
                  <a:schemeClr val="bg1"/>
                </a:solidFill>
              </a:rPr>
              <a:t>Was Gemeinwohlorientierung </a:t>
            </a:r>
            <a:r>
              <a:rPr lang="de-DE" sz="2100" b="1" i="1" u="sng">
                <a:solidFill>
                  <a:schemeClr val="bg1"/>
                </a:solidFill>
              </a:rPr>
              <a:t>nicht</a:t>
            </a:r>
            <a:r>
              <a:rPr lang="de-DE" sz="2100">
                <a:solidFill>
                  <a:schemeClr val="bg1"/>
                </a:solidFill>
              </a:rPr>
              <a:t> ist</a:t>
            </a:r>
          </a:p>
        </p:txBody>
      </p:sp>
      <p:grpSp>
        <p:nvGrpSpPr>
          <p:cNvPr id="50" name="Graphic 38">
            <a:extLst>
              <a:ext uri="{FF2B5EF4-FFF2-40B4-BE49-F238E27FC236}">
                <a16:creationId xmlns:a16="http://schemas.microsoft.com/office/drawing/2014/main" id="{7CF625D3-71A3-4F30-A096-8EF334E959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02912"/>
            <a:ext cx="1910252" cy="709660"/>
            <a:chOff x="2267504" y="2540250"/>
            <a:chExt cx="1990951" cy="739640"/>
          </a:xfrm>
          <a:solidFill>
            <a:schemeClr val="bg1"/>
          </a:solidFill>
        </p:grpSpPr>
        <p:sp>
          <p:nvSpPr>
            <p:cNvPr id="51" name="Freeform: Shape 50">
              <a:extLst>
                <a:ext uri="{FF2B5EF4-FFF2-40B4-BE49-F238E27FC236}">
                  <a16:creationId xmlns:a16="http://schemas.microsoft.com/office/drawing/2014/main" id="{C6754E2F-F56E-4BA3-99DD-8EBF110E34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endParaRPr lang="en-US" dirty="0"/>
            </a:p>
          </p:txBody>
        </p:sp>
        <p:sp>
          <p:nvSpPr>
            <p:cNvPr id="52" name="Freeform: Shape 51">
              <a:extLst>
                <a:ext uri="{FF2B5EF4-FFF2-40B4-BE49-F238E27FC236}">
                  <a16:creationId xmlns:a16="http://schemas.microsoft.com/office/drawing/2014/main" id="{24A69059-7C49-49C6-B071-F2A9B558E0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endParaRPr lang="en-US"/>
            </a:p>
          </p:txBody>
        </p:sp>
      </p:grpSp>
      <p:sp>
        <p:nvSpPr>
          <p:cNvPr id="54" name="Oval 53">
            <a:extLst>
              <a:ext uri="{FF2B5EF4-FFF2-40B4-BE49-F238E27FC236}">
                <a16:creationId xmlns:a16="http://schemas.microsoft.com/office/drawing/2014/main" id="{89D16701-DA76-4F72-BB63-E2C3FFBDFE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260" y="4752208"/>
            <a:ext cx="365021" cy="365021"/>
          </a:xfrm>
          <a:prstGeom prst="ellipse">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6" name="Oval 55">
            <a:extLst>
              <a:ext uri="{FF2B5EF4-FFF2-40B4-BE49-F238E27FC236}">
                <a16:creationId xmlns:a16="http://schemas.microsoft.com/office/drawing/2014/main" id="{1CC28BE1-9DC6-43FE-9582-39F091098D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260" y="4752208"/>
            <a:ext cx="365021" cy="365021"/>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58" name="Graphic 4">
            <a:extLst>
              <a:ext uri="{FF2B5EF4-FFF2-40B4-BE49-F238E27FC236}">
                <a16:creationId xmlns:a16="http://schemas.microsoft.com/office/drawing/2014/main" id="{AF9AF3F3-CE0C-4125-BDD7-346487FA0B4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09667" y="5539935"/>
            <a:ext cx="975169" cy="975171"/>
            <a:chOff x="5829300" y="3162300"/>
            <a:chExt cx="532256" cy="532257"/>
          </a:xfrm>
          <a:solidFill>
            <a:schemeClr val="bg1"/>
          </a:solidFill>
        </p:grpSpPr>
        <p:sp>
          <p:nvSpPr>
            <p:cNvPr id="59" name="Freeform: Shape 58">
              <a:extLst>
                <a:ext uri="{FF2B5EF4-FFF2-40B4-BE49-F238E27FC236}">
                  <a16:creationId xmlns:a16="http://schemas.microsoft.com/office/drawing/2014/main" id="{B31DFBFA-CF4D-4940-9086-26F83E5C6B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27854033-BD20-4C77-8C5B-048F4B3BDD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BC93AA74-BEB3-444F-835B-7AA6ECE61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F00DF1C9-6952-4704-B8B3-95406E18E4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B34783FD-297C-40D2-964B-DBAE4DE283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DE621623-0357-4FD5-A1AC-4005010259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024F346E-10A0-458F-A9CA-8C0079472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7937A2F7-01A9-47F3-BED6-B61D998408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5B44DAF8-5073-441A-82E1-180385D35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52B0413D-0E36-4A90-8E6A-9EDC676A60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86059ECF-0D50-48AD-B67A-645EC29D33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B394906F-6BF2-447E-9886-F12708E128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A45EB96B-215A-4EBF-A594-2B08222339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endParaRPr lang="en-US" dirty="0"/>
            </a:p>
          </p:txBody>
        </p:sp>
      </p:grpSp>
      <p:graphicFrame>
        <p:nvGraphicFramePr>
          <p:cNvPr id="5" name="Content Placeholder 2">
            <a:extLst>
              <a:ext uri="{FF2B5EF4-FFF2-40B4-BE49-F238E27FC236}">
                <a16:creationId xmlns:a16="http://schemas.microsoft.com/office/drawing/2014/main" id="{EE391DA9-97AE-C611-1C49-4DF6F77DCD0B}"/>
              </a:ext>
            </a:extLst>
          </p:cNvPr>
          <p:cNvGraphicFramePr>
            <a:graphicFrameLocks noGrp="1"/>
          </p:cNvGraphicFramePr>
          <p:nvPr>
            <p:ph idx="1"/>
            <p:extLst>
              <p:ext uri="{D42A27DB-BD31-4B8C-83A1-F6EECF244321}">
                <p14:modId xmlns:p14="http://schemas.microsoft.com/office/powerpoint/2010/main" val="3305322802"/>
              </p:ext>
            </p:extLst>
          </p:nvPr>
        </p:nvGraphicFramePr>
        <p:xfrm>
          <a:off x="5484139" y="477540"/>
          <a:ext cx="6301601" cy="58788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153400" y="1128094"/>
            <a:ext cx="3434180" cy="1415270"/>
          </a:xfrm>
        </p:spPr>
        <p:txBody>
          <a:bodyPr anchor="t">
            <a:normAutofit/>
          </a:bodyPr>
          <a:lstStyle/>
          <a:p>
            <a:r>
              <a:rPr lang="de-DE" sz="2500" dirty="0"/>
              <a:t>Gemeinwohlorientierung in Aktion (Beispiele)</a:t>
            </a:r>
          </a:p>
        </p:txBody>
      </p:sp>
      <p:sp>
        <p:nvSpPr>
          <p:cNvPr id="14" name="Rectangle 10">
            <a:extLst>
              <a:ext uri="{FF2B5EF4-FFF2-40B4-BE49-F238E27FC236}">
                <a16:creationId xmlns:a16="http://schemas.microsoft.com/office/drawing/2014/main" id="{7ED7575E-88D2-B771-681D-46A7E55415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576457" cy="6858000"/>
          </a:xfrm>
          <a:prstGeom prst="rect">
            <a:avLst/>
          </a:prstGeom>
          <a:solidFill>
            <a:schemeClr val="bg1">
              <a:lumMod val="9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fik 4" descr="Ein Bild, das Text, Schrift, Screenshot, Grafiken enthält.&#10;&#10;Automatisch generierte Beschreibung">
            <a:extLst>
              <a:ext uri="{FF2B5EF4-FFF2-40B4-BE49-F238E27FC236}">
                <a16:creationId xmlns:a16="http://schemas.microsoft.com/office/drawing/2014/main" id="{84D541B4-99DF-BB71-7058-3B538F791EA5}"/>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669235" y="1332421"/>
            <a:ext cx="6221895" cy="4199779"/>
          </a:xfrm>
          <a:prstGeom prst="rect">
            <a:avLst/>
          </a:prstGeom>
        </p:spPr>
      </p:pic>
      <p:cxnSp>
        <p:nvCxnSpPr>
          <p:cNvPr id="13" name="Straight Connector 12">
            <a:extLst>
              <a:ext uri="{FF2B5EF4-FFF2-40B4-BE49-F238E27FC236}">
                <a16:creationId xmlns:a16="http://schemas.microsoft.com/office/drawing/2014/main" id="{249EDD1B-F94D-B4E6-ACAA-566B9A26FD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9939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8153400" y="2543364"/>
            <a:ext cx="3434180" cy="3599019"/>
          </a:xfrm>
        </p:spPr>
        <p:txBody>
          <a:bodyPr>
            <a:normAutofit/>
          </a:bodyPr>
          <a:lstStyle/>
          <a:p>
            <a:pPr marL="0" indent="0">
              <a:buNone/>
            </a:pPr>
            <a:r>
              <a:rPr lang="de-DE" sz="1900" dirty="0"/>
              <a:t>• Fair-Trade-Initiativen: Förderung fairer Handelsbedingungen.</a:t>
            </a:r>
          </a:p>
          <a:p>
            <a:pPr marL="0" indent="0">
              <a:buNone/>
            </a:pPr>
            <a:r>
              <a:rPr lang="de-DE" sz="1900" dirty="0"/>
              <a:t>• Gemeinschaftsgärten: Urbane Landwirtschaftsprojekte.</a:t>
            </a:r>
          </a:p>
          <a:p>
            <a:pPr marL="0" indent="0">
              <a:buNone/>
            </a:pPr>
            <a:r>
              <a:rPr lang="de-DE" sz="1900" dirty="0"/>
              <a:t>• Soziale Unternehmen: Integration von Menschen mit Behinderungen.</a:t>
            </a:r>
          </a:p>
        </p:txBody>
      </p:sp>
      <p:sp>
        <p:nvSpPr>
          <p:cNvPr id="6" name="Textfeld 5">
            <a:extLst>
              <a:ext uri="{FF2B5EF4-FFF2-40B4-BE49-F238E27FC236}">
                <a16:creationId xmlns:a16="http://schemas.microsoft.com/office/drawing/2014/main" id="{9BB27BBA-ABC8-BC05-39ED-8407DA398B9F}"/>
              </a:ext>
            </a:extLst>
          </p:cNvPr>
          <p:cNvSpPr txBox="1"/>
          <p:nvPr/>
        </p:nvSpPr>
        <p:spPr>
          <a:xfrm>
            <a:off x="9546725" y="6870700"/>
            <a:ext cx="2645275" cy="200055"/>
          </a:xfrm>
          <a:prstGeom prst="rect">
            <a:avLst/>
          </a:prstGeom>
          <a:solidFill>
            <a:srgbClr val="000000"/>
          </a:solidFill>
        </p:spPr>
        <p:txBody>
          <a:bodyPr wrap="none" rtlCol="0">
            <a:spAutoFit/>
          </a:bodyPr>
          <a:lstStyle/>
          <a:p>
            <a:pPr algn="r">
              <a:spcAft>
                <a:spcPts val="600"/>
              </a:spcAft>
            </a:pPr>
            <a:r>
              <a:rPr lang="de-DE" sz="700">
                <a:solidFill>
                  <a:srgbClr val="FFFFFF"/>
                </a:solidFill>
              </a:rPr>
              <a:t>"</a:t>
            </a:r>
            <a:r>
              <a:rPr lang="de-DE" sz="700">
                <a:solidFill>
                  <a:srgbClr val="FFFFFF"/>
                </a:solidFill>
                <a:hlinkClick r:id="rId3" tooltip="https://blog.dnevnik.hr/trenddop">
                  <a:extLst>
                    <a:ext uri="{A12FA001-AC4F-418D-AE19-62706E023703}">
                      <ahyp:hlinkClr xmlns:ahyp="http://schemas.microsoft.com/office/drawing/2018/hyperlinkcolor" val="tx"/>
                    </a:ext>
                  </a:extLst>
                </a:hlinkClick>
              </a:rPr>
              <a:t>Dieses Foto</a:t>
            </a:r>
            <a:r>
              <a:rPr lang="de-DE" sz="700">
                <a:solidFill>
                  <a:srgbClr val="FFFFFF"/>
                </a:solidFill>
              </a:rPr>
              <a:t>" von Unbekannter Autor ist lizenziert gemäß </a:t>
            </a:r>
            <a:r>
              <a:rPr lang="de-DE"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de-DE" sz="700">
              <a:solidFill>
                <a:srgbClr val="FFFFFF"/>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3F4681C-EF77-8666-F941-92999221A197}"/>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02C9CA1-C89A-F365-B785-ECAB2CA4E0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98CC0D3B-B167-AC1B-D3BA-E811CFAA0227}"/>
              </a:ext>
            </a:extLst>
          </p:cNvPr>
          <p:cNvPicPr>
            <a:picLocks noChangeAspect="1"/>
          </p:cNvPicPr>
          <p:nvPr/>
        </p:nvPicPr>
        <p:blipFill>
          <a:blip r:embed="rId2"/>
          <a:srcRect t="7813" b="7813"/>
          <a:stretch/>
        </p:blipFill>
        <p:spPr>
          <a:xfrm>
            <a:off x="-3047" y="10"/>
            <a:ext cx="12191999" cy="6857990"/>
          </a:xfrm>
          <a:prstGeom prst="rect">
            <a:avLst/>
          </a:prstGeom>
        </p:spPr>
      </p:pic>
      <p:sp>
        <p:nvSpPr>
          <p:cNvPr id="11" name="Rectangle 10">
            <a:extLst>
              <a:ext uri="{FF2B5EF4-FFF2-40B4-BE49-F238E27FC236}">
                <a16:creationId xmlns:a16="http://schemas.microsoft.com/office/drawing/2014/main" id="{56FABC73-B788-982B-E5BF-84662B136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E663C145-5067-D517-1E92-538580EA798D}"/>
              </a:ext>
            </a:extLst>
          </p:cNvPr>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dirty="0">
                <a:solidFill>
                  <a:srgbClr val="FFFFFF"/>
                </a:solidFill>
              </a:rPr>
              <a:t>KI für das </a:t>
            </a:r>
            <a:r>
              <a:rPr lang="en-US" sz="5200" dirty="0" err="1">
                <a:solidFill>
                  <a:srgbClr val="FFFFFF"/>
                </a:solidFill>
              </a:rPr>
              <a:t>Gemeinwohl</a:t>
            </a:r>
            <a:r>
              <a:rPr lang="en-US" sz="5200" dirty="0">
                <a:solidFill>
                  <a:srgbClr val="FFFFFF"/>
                </a:solidFill>
              </a:rPr>
              <a:t>?</a:t>
            </a:r>
          </a:p>
        </p:txBody>
      </p:sp>
      <p:sp>
        <p:nvSpPr>
          <p:cNvPr id="3" name="Textplatzhalter 2">
            <a:extLst>
              <a:ext uri="{FF2B5EF4-FFF2-40B4-BE49-F238E27FC236}">
                <a16:creationId xmlns:a16="http://schemas.microsoft.com/office/drawing/2014/main" id="{1208F3CF-60CC-8F7C-38B2-85F08E4D7A9B}"/>
              </a:ext>
            </a:extLst>
          </p:cNvPr>
          <p:cNvSpPr>
            <a:spLocks noGrp="1"/>
          </p:cNvSpPr>
          <p:nvPr>
            <p:ph type="body" idx="1"/>
          </p:nvPr>
        </p:nvSpPr>
        <p:spPr>
          <a:xfrm>
            <a:off x="1100051" y="4072043"/>
            <a:ext cx="10058400" cy="1282707"/>
          </a:xfrm>
          <a:effectLst>
            <a:outerShdw blurRad="50800" dist="38100" dir="2700000" algn="tl" rotWithShape="0">
              <a:prstClr val="black">
                <a:alpha val="40000"/>
              </a:prstClr>
            </a:outerShdw>
          </a:effectLst>
        </p:spPr>
        <p:txBody>
          <a:bodyPr vert="horz" lIns="91440" tIns="45720" rIns="91440" bIns="45720" rtlCol="0">
            <a:normAutofit/>
          </a:bodyPr>
          <a:lstStyle/>
          <a:p>
            <a:pPr algn="ctr"/>
            <a:endParaRPr lang="en-US" dirty="0">
              <a:solidFill>
                <a:srgbClr val="FFFFFF"/>
              </a:solidFill>
            </a:endParaRPr>
          </a:p>
        </p:txBody>
      </p:sp>
    </p:spTree>
    <p:extLst>
      <p:ext uri="{BB962C8B-B14F-4D97-AF65-F5344CB8AC3E}">
        <p14:creationId xmlns:p14="http://schemas.microsoft.com/office/powerpoint/2010/main" val="8789496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8" name="Rectangle 17">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1803" y="350196"/>
            <a:ext cx="4646904" cy="1624520"/>
          </a:xfrm>
        </p:spPr>
        <p:txBody>
          <a:bodyPr anchor="ctr">
            <a:normAutofit/>
          </a:bodyPr>
          <a:lstStyle/>
          <a:p>
            <a:r>
              <a:rPr lang="de-DE" sz="4000" dirty="0"/>
              <a:t>Grundgedanken</a:t>
            </a:r>
          </a:p>
        </p:txBody>
      </p:sp>
      <p:sp>
        <p:nvSpPr>
          <p:cNvPr id="3" name="Content Placeholder 2"/>
          <p:cNvSpPr>
            <a:spLocks noGrp="1"/>
          </p:cNvSpPr>
          <p:nvPr>
            <p:ph idx="1"/>
          </p:nvPr>
        </p:nvSpPr>
        <p:spPr>
          <a:xfrm>
            <a:off x="761802" y="2743200"/>
            <a:ext cx="4646905" cy="3613149"/>
          </a:xfrm>
        </p:spPr>
        <p:txBody>
          <a:bodyPr anchor="ctr">
            <a:normAutofit/>
          </a:bodyPr>
          <a:lstStyle/>
          <a:p>
            <a:pPr marL="0" indent="0">
              <a:buNone/>
            </a:pPr>
            <a:r>
              <a:rPr lang="de-DE" sz="2000" dirty="0"/>
              <a:t>• KI für das Gemeinwohl: Nutzung von KI zur Bewältigung gesellschaftlicher Herausforderungen (z.B. SDGs).</a:t>
            </a:r>
          </a:p>
          <a:p>
            <a:pPr marL="0" indent="0">
              <a:buNone/>
            </a:pPr>
            <a:r>
              <a:rPr lang="de-DE" sz="2000" dirty="0"/>
              <a:t>• Relevanz: Steigende Bedeutung von KI in der heutigen Gesellschaft.</a:t>
            </a:r>
          </a:p>
        </p:txBody>
      </p:sp>
      <p:pic>
        <p:nvPicPr>
          <p:cNvPr id="5" name="Picture 4" descr="Einer in der Menge">
            <a:extLst>
              <a:ext uri="{FF2B5EF4-FFF2-40B4-BE49-F238E27FC236}">
                <a16:creationId xmlns:a16="http://schemas.microsoft.com/office/drawing/2014/main" id="{5E06FA0A-342E-8A37-4BA8-FF591C2E07FF}"/>
              </a:ext>
            </a:extLst>
          </p:cNvPr>
          <p:cNvPicPr>
            <a:picLocks noChangeAspect="1"/>
          </p:cNvPicPr>
          <p:nvPr/>
        </p:nvPicPr>
        <p:blipFill>
          <a:blip r:embed="rId3"/>
          <a:srcRect l="20105" r="13154"/>
          <a:stretch/>
        </p:blipFill>
        <p:spPr>
          <a:xfrm>
            <a:off x="6096000" y="1"/>
            <a:ext cx="6102825" cy="68580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1803" y="350196"/>
            <a:ext cx="4646904" cy="1624520"/>
          </a:xfrm>
        </p:spPr>
        <p:txBody>
          <a:bodyPr anchor="ctr">
            <a:normAutofit/>
          </a:bodyPr>
          <a:lstStyle/>
          <a:p>
            <a:r>
              <a:rPr lang="de-DE" sz="3400"/>
              <a:t>KI-Anwendungsbereich: Klimawandelbekämpfung</a:t>
            </a:r>
          </a:p>
        </p:txBody>
      </p:sp>
      <p:sp>
        <p:nvSpPr>
          <p:cNvPr id="3" name="Content Placeholder 2"/>
          <p:cNvSpPr>
            <a:spLocks noGrp="1"/>
          </p:cNvSpPr>
          <p:nvPr>
            <p:ph idx="1"/>
          </p:nvPr>
        </p:nvSpPr>
        <p:spPr>
          <a:xfrm>
            <a:off x="761802" y="2743200"/>
            <a:ext cx="4646905" cy="3613149"/>
          </a:xfrm>
        </p:spPr>
        <p:txBody>
          <a:bodyPr anchor="ctr">
            <a:normAutofit/>
          </a:bodyPr>
          <a:lstStyle/>
          <a:p>
            <a:pPr marL="0" indent="0">
              <a:buNone/>
            </a:pPr>
            <a:r>
              <a:rPr lang="de-DE" sz="2000"/>
              <a:t>• Analyse von Umweltdaten zur Vorhersage von Klimatrends.</a:t>
            </a:r>
          </a:p>
          <a:p>
            <a:pPr marL="0" indent="0">
              <a:buNone/>
            </a:pPr>
            <a:r>
              <a:rPr lang="de-DE" sz="2000"/>
              <a:t>• Entwicklung effektiver Strategien zur CO₂-Reduktion.</a:t>
            </a:r>
          </a:p>
          <a:p>
            <a:pPr marL="0" indent="0">
              <a:buNone/>
            </a:pPr>
            <a:r>
              <a:rPr lang="de-DE" sz="2000"/>
              <a:t>• Unterstützung bei der Überwachung von Umweltveränderungen.</a:t>
            </a:r>
          </a:p>
        </p:txBody>
      </p:sp>
      <p:pic>
        <p:nvPicPr>
          <p:cNvPr id="4" name="Grafik 3">
            <a:extLst>
              <a:ext uri="{FF2B5EF4-FFF2-40B4-BE49-F238E27FC236}">
                <a16:creationId xmlns:a16="http://schemas.microsoft.com/office/drawing/2014/main" id="{F3BBF15E-3A9F-A1DF-4D69-A6F1129C4905}"/>
              </a:ext>
            </a:extLst>
          </p:cNvPr>
          <p:cNvPicPr>
            <a:picLocks noChangeAspect="1"/>
          </p:cNvPicPr>
          <p:nvPr/>
        </p:nvPicPr>
        <p:blipFill>
          <a:blip r:embed="rId2"/>
          <a:srcRect r="5583"/>
          <a:stretch/>
        </p:blipFill>
        <p:spPr>
          <a:xfrm>
            <a:off x="6096000" y="1"/>
            <a:ext cx="6102825" cy="68580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fik 3">
            <a:extLst>
              <a:ext uri="{FF2B5EF4-FFF2-40B4-BE49-F238E27FC236}">
                <a16:creationId xmlns:a16="http://schemas.microsoft.com/office/drawing/2014/main" id="{E9A92FB1-B31C-B104-42AE-D3CDE0DBEB23}"/>
              </a:ext>
            </a:extLst>
          </p:cNvPr>
          <p:cNvPicPr>
            <a:picLocks noChangeAspect="1"/>
          </p:cNvPicPr>
          <p:nvPr/>
        </p:nvPicPr>
        <p:blipFill>
          <a:blip r:embed="rId2"/>
          <a:srcRect l="1029" r="12518"/>
          <a:stretch/>
        </p:blipFill>
        <p:spPr>
          <a:xfrm>
            <a:off x="-1" y="-2"/>
            <a:ext cx="5410198" cy="6858002"/>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115317" y="405685"/>
            <a:ext cx="5464968" cy="1559301"/>
          </a:xfrm>
        </p:spPr>
        <p:txBody>
          <a:bodyPr>
            <a:normAutofit/>
          </a:bodyPr>
          <a:lstStyle/>
          <a:p>
            <a:r>
              <a:rPr lang="de-DE" sz="4000"/>
              <a:t>KI-Anwendungsbereich: Gesundheitswesen</a:t>
            </a:r>
          </a:p>
        </p:txBody>
      </p:sp>
      <p:sp>
        <p:nvSpPr>
          <p:cNvPr id="3" name="Content Placeholder 2"/>
          <p:cNvSpPr>
            <a:spLocks noGrp="1"/>
          </p:cNvSpPr>
          <p:nvPr>
            <p:ph idx="1"/>
          </p:nvPr>
        </p:nvSpPr>
        <p:spPr>
          <a:xfrm>
            <a:off x="6115317" y="2743200"/>
            <a:ext cx="5247340" cy="3496878"/>
          </a:xfrm>
        </p:spPr>
        <p:txBody>
          <a:bodyPr anchor="ctr">
            <a:normAutofit/>
          </a:bodyPr>
          <a:lstStyle/>
          <a:p>
            <a:pPr marL="0" indent="0">
              <a:buNone/>
            </a:pPr>
            <a:r>
              <a:rPr lang="de-DE" sz="2000" dirty="0"/>
              <a:t>• Verbesserung der Diagnostik durch KI-gestützte Analyse.</a:t>
            </a:r>
          </a:p>
          <a:p>
            <a:pPr marL="0" indent="0">
              <a:buNone/>
            </a:pPr>
            <a:r>
              <a:rPr lang="de-DE" sz="2000" dirty="0"/>
              <a:t>• Personalisierte Behandlungen durch prädiktive Modelle.</a:t>
            </a:r>
          </a:p>
          <a:p>
            <a:pPr marL="0" indent="0">
              <a:buNone/>
            </a:pPr>
            <a:r>
              <a:rPr lang="de-DE" sz="2000" dirty="0"/>
              <a:t>• Effiziente Verwaltung und Ressourcenzuweisung in Kliniken.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2" name="Rectangle 11">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1803" y="350196"/>
            <a:ext cx="4646904" cy="1624520"/>
          </a:xfrm>
        </p:spPr>
        <p:txBody>
          <a:bodyPr anchor="ctr">
            <a:normAutofit/>
          </a:bodyPr>
          <a:lstStyle/>
          <a:p>
            <a:r>
              <a:rPr lang="de-DE" sz="3700"/>
              <a:t>KI-Anwendungsbereich: Bildung</a:t>
            </a:r>
          </a:p>
        </p:txBody>
      </p:sp>
      <p:sp>
        <p:nvSpPr>
          <p:cNvPr id="3" name="Content Placeholder 2"/>
          <p:cNvSpPr>
            <a:spLocks noGrp="1"/>
          </p:cNvSpPr>
          <p:nvPr>
            <p:ph idx="1"/>
          </p:nvPr>
        </p:nvSpPr>
        <p:spPr>
          <a:xfrm>
            <a:off x="761802" y="2743200"/>
            <a:ext cx="4646905" cy="3613149"/>
          </a:xfrm>
        </p:spPr>
        <p:txBody>
          <a:bodyPr anchor="ctr">
            <a:normAutofit/>
          </a:bodyPr>
          <a:lstStyle/>
          <a:p>
            <a:pPr marL="0" indent="0">
              <a:buNone/>
            </a:pPr>
            <a:r>
              <a:rPr lang="de-DE" sz="2000"/>
              <a:t>• Erstellung personalisierter Lernprogramme für individuelle Bedürfnisse.</a:t>
            </a:r>
          </a:p>
          <a:p>
            <a:pPr marL="0" indent="0">
              <a:buNone/>
            </a:pPr>
            <a:r>
              <a:rPr lang="de-DE" sz="2000"/>
              <a:t>• KI-gestützte Analyse von Lernfortschritten.</a:t>
            </a:r>
          </a:p>
          <a:p>
            <a:pPr marL="0" indent="0">
              <a:buNone/>
            </a:pPr>
            <a:r>
              <a:rPr lang="de-DE" sz="2000"/>
              <a:t>• Verbesserung des Zugangs zu Bildungsressourcen weltweit.</a:t>
            </a:r>
          </a:p>
        </p:txBody>
      </p:sp>
      <p:pic>
        <p:nvPicPr>
          <p:cNvPr id="5" name="Grafik 4">
            <a:extLst>
              <a:ext uri="{FF2B5EF4-FFF2-40B4-BE49-F238E27FC236}">
                <a16:creationId xmlns:a16="http://schemas.microsoft.com/office/drawing/2014/main" id="{46AA2AB4-184E-BF14-B617-868CE72347B0}"/>
              </a:ext>
            </a:extLst>
          </p:cNvPr>
          <p:cNvPicPr>
            <a:picLocks noChangeAspect="1"/>
          </p:cNvPicPr>
          <p:nvPr/>
        </p:nvPicPr>
        <p:blipFill>
          <a:blip r:embed="rId2"/>
          <a:srcRect r="-1" b="16561"/>
          <a:stretch/>
        </p:blipFill>
        <p:spPr>
          <a:xfrm>
            <a:off x="6096000" y="1"/>
            <a:ext cx="6102825" cy="68580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1800" y="762001"/>
            <a:ext cx="5334197" cy="1708242"/>
          </a:xfrm>
        </p:spPr>
        <p:txBody>
          <a:bodyPr anchor="ctr">
            <a:normAutofit/>
          </a:bodyPr>
          <a:lstStyle/>
          <a:p>
            <a:r>
              <a:rPr lang="de-DE" sz="4000"/>
              <a:t>KI-Anwendungsbereich: Katastrophenhilfe</a:t>
            </a:r>
          </a:p>
        </p:txBody>
      </p:sp>
      <p:sp>
        <p:nvSpPr>
          <p:cNvPr id="3" name="Content Placeholder 2"/>
          <p:cNvSpPr>
            <a:spLocks noGrp="1"/>
          </p:cNvSpPr>
          <p:nvPr>
            <p:ph idx="1"/>
          </p:nvPr>
        </p:nvSpPr>
        <p:spPr>
          <a:xfrm>
            <a:off x="761800" y="2470244"/>
            <a:ext cx="5334197" cy="3769835"/>
          </a:xfrm>
        </p:spPr>
        <p:txBody>
          <a:bodyPr anchor="ctr">
            <a:normAutofit/>
          </a:bodyPr>
          <a:lstStyle/>
          <a:p>
            <a:pPr marL="0" indent="0">
              <a:buNone/>
            </a:pPr>
            <a:r>
              <a:rPr lang="de-DE" sz="2000"/>
              <a:t>• Schnelle Datenanalyse zur Notfallbewältigung.</a:t>
            </a:r>
          </a:p>
          <a:p>
            <a:pPr marL="0" indent="0">
              <a:buNone/>
            </a:pPr>
            <a:r>
              <a:rPr lang="de-DE" sz="2000"/>
              <a:t>• Einsatz von KI bei der Organisation von Rettungseinsätzen.</a:t>
            </a:r>
          </a:p>
          <a:p>
            <a:pPr marL="0" indent="0">
              <a:buNone/>
            </a:pPr>
            <a:r>
              <a:rPr lang="de-DE" sz="2000"/>
              <a:t>• Frühwarnsysteme für Naturkatastrophen.</a:t>
            </a:r>
          </a:p>
        </p:txBody>
      </p:sp>
      <p:pic>
        <p:nvPicPr>
          <p:cNvPr id="4" name="Grafik 3">
            <a:extLst>
              <a:ext uri="{FF2B5EF4-FFF2-40B4-BE49-F238E27FC236}">
                <a16:creationId xmlns:a16="http://schemas.microsoft.com/office/drawing/2014/main" id="{757BAC2D-9265-F600-DB1D-D8BEACAC2B02}"/>
              </a:ext>
            </a:extLst>
          </p:cNvPr>
          <p:cNvPicPr>
            <a:picLocks noChangeAspect="1"/>
          </p:cNvPicPr>
          <p:nvPr/>
        </p:nvPicPr>
        <p:blipFill>
          <a:blip r:embed="rId3"/>
          <a:srcRect l="7405" r="419"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fik 3">
            <a:extLst>
              <a:ext uri="{FF2B5EF4-FFF2-40B4-BE49-F238E27FC236}">
                <a16:creationId xmlns:a16="http://schemas.microsoft.com/office/drawing/2014/main" id="{77E470BD-99C1-A612-9B41-3968F660140C}"/>
              </a:ext>
            </a:extLst>
          </p:cNvPr>
          <p:cNvPicPr>
            <a:picLocks noChangeAspect="1"/>
          </p:cNvPicPr>
          <p:nvPr/>
        </p:nvPicPr>
        <p:blipFill>
          <a:blip r:embed="rId3"/>
          <a:srcRect l="6819" r="9479"/>
          <a:stretch/>
        </p:blipFill>
        <p:spPr>
          <a:xfrm>
            <a:off x="-1" y="-2"/>
            <a:ext cx="5410198" cy="6858002"/>
          </a:xfrm>
          <a:prstGeom prst="rect">
            <a:avLst/>
          </a:prstGeom>
        </p:spPr>
      </p:pic>
      <p:sp useBgFill="1">
        <p:nvSpPr>
          <p:cNvPr id="16"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115317" y="405685"/>
            <a:ext cx="5464968" cy="1559301"/>
          </a:xfrm>
        </p:spPr>
        <p:txBody>
          <a:bodyPr>
            <a:normAutofit/>
          </a:bodyPr>
          <a:lstStyle/>
          <a:p>
            <a:r>
              <a:rPr lang="de-DE" sz="4000"/>
              <a:t>KI-Anwendungsbereich: Soziale Gerechtigkeit</a:t>
            </a:r>
          </a:p>
        </p:txBody>
      </p:sp>
      <p:sp>
        <p:nvSpPr>
          <p:cNvPr id="3" name="Content Placeholder 2"/>
          <p:cNvSpPr>
            <a:spLocks noGrp="1"/>
          </p:cNvSpPr>
          <p:nvPr>
            <p:ph idx="1"/>
          </p:nvPr>
        </p:nvSpPr>
        <p:spPr>
          <a:xfrm>
            <a:off x="6115317" y="2743200"/>
            <a:ext cx="5247340" cy="3496878"/>
          </a:xfrm>
        </p:spPr>
        <p:txBody>
          <a:bodyPr anchor="ctr">
            <a:normAutofit/>
          </a:bodyPr>
          <a:lstStyle/>
          <a:p>
            <a:pPr marL="0" indent="0">
              <a:buNone/>
            </a:pPr>
            <a:r>
              <a:rPr lang="de-DE" sz="2000"/>
              <a:t>• Bekämpfung von Diskriminierung durch faire Algorithmen.</a:t>
            </a:r>
          </a:p>
          <a:p>
            <a:pPr marL="0" indent="0">
              <a:buNone/>
            </a:pPr>
            <a:r>
              <a:rPr lang="de-DE" sz="2000"/>
              <a:t>• Prävention von Kriminalität durch prädiktive Modelle.</a:t>
            </a:r>
          </a:p>
          <a:p>
            <a:pPr marL="0" indent="0">
              <a:buNone/>
            </a:pPr>
            <a:r>
              <a:rPr lang="de-DE" sz="2000"/>
              <a:t>• Förderung von Chancengleichheit durch KI-gestützte Analysen.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71597" y="348865"/>
            <a:ext cx="10044023" cy="877729"/>
          </a:xfrm>
        </p:spPr>
        <p:txBody>
          <a:bodyPr anchor="ctr">
            <a:normAutofit/>
          </a:bodyPr>
          <a:lstStyle/>
          <a:p>
            <a:r>
              <a:rPr lang="de-DE" sz="3400">
                <a:solidFill>
                  <a:srgbClr val="FFFFFF"/>
                </a:solidFill>
              </a:rPr>
              <a:t>KI-Entwicklungen, die dem Gemeinwohl entgegenstehen</a:t>
            </a:r>
          </a:p>
        </p:txBody>
      </p:sp>
      <p:graphicFrame>
        <p:nvGraphicFramePr>
          <p:cNvPr id="4" name="Inhaltsplatzhalter 3">
            <a:extLst>
              <a:ext uri="{FF2B5EF4-FFF2-40B4-BE49-F238E27FC236}">
                <a16:creationId xmlns:a16="http://schemas.microsoft.com/office/drawing/2014/main" id="{F4194077-0CD9-8BB8-1703-7F5A23C5C8E7}"/>
              </a:ext>
            </a:extLst>
          </p:cNvPr>
          <p:cNvGraphicFramePr>
            <a:graphicFrameLocks noGrp="1"/>
          </p:cNvGraphicFramePr>
          <p:nvPr>
            <p:ph idx="1"/>
            <p:extLst>
              <p:ext uri="{D42A27DB-BD31-4B8C-83A1-F6EECF244321}">
                <p14:modId xmlns:p14="http://schemas.microsoft.com/office/powerpoint/2010/main" val="3988460942"/>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Zwei Personen, die einander die Hände halten">
            <a:extLst>
              <a:ext uri="{FF2B5EF4-FFF2-40B4-BE49-F238E27FC236}">
                <a16:creationId xmlns:a16="http://schemas.microsoft.com/office/drawing/2014/main" id="{2572D800-6696-FCB9-BDE0-142FE9EC1CD8}"/>
              </a:ext>
            </a:extLst>
          </p:cNvPr>
          <p:cNvPicPr>
            <a:picLocks noChangeAspect="1"/>
          </p:cNvPicPr>
          <p:nvPr/>
        </p:nvPicPr>
        <p:blipFill>
          <a:blip r:embed="rId3"/>
          <a:srcRect l="20617" r="26724" b="-2"/>
          <a:stretch/>
        </p:blipFill>
        <p:spPr>
          <a:xfrm>
            <a:off x="-1" y="-2"/>
            <a:ext cx="5410198" cy="6858002"/>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115317" y="405685"/>
            <a:ext cx="5464968" cy="1559301"/>
          </a:xfrm>
        </p:spPr>
        <p:txBody>
          <a:bodyPr>
            <a:normAutofit/>
          </a:bodyPr>
          <a:lstStyle/>
          <a:p>
            <a:r>
              <a:rPr lang="de-DE" sz="4000"/>
              <a:t>Herausforderungen und Risiken</a:t>
            </a:r>
          </a:p>
        </p:txBody>
      </p:sp>
      <p:sp>
        <p:nvSpPr>
          <p:cNvPr id="3" name="Content Placeholder 2"/>
          <p:cNvSpPr>
            <a:spLocks noGrp="1"/>
          </p:cNvSpPr>
          <p:nvPr>
            <p:ph idx="1"/>
          </p:nvPr>
        </p:nvSpPr>
        <p:spPr>
          <a:xfrm>
            <a:off x="6115317" y="2743200"/>
            <a:ext cx="5247340" cy="3496878"/>
          </a:xfrm>
        </p:spPr>
        <p:txBody>
          <a:bodyPr anchor="ctr">
            <a:normAutofit/>
          </a:bodyPr>
          <a:lstStyle/>
          <a:p>
            <a:pPr marL="0" indent="0">
              <a:buNone/>
            </a:pPr>
            <a:r>
              <a:rPr lang="de-DE" sz="2000" dirty="0"/>
              <a:t>• Voreingenommenheit und Datenqualität: Gefahr der Verstärkung bestehender Ungleichheiten.</a:t>
            </a:r>
          </a:p>
          <a:p>
            <a:pPr marL="0" indent="0">
              <a:buNone/>
            </a:pPr>
            <a:r>
              <a:rPr lang="de-DE" sz="2000" dirty="0"/>
              <a:t>• Datenschutz und Sicherheit: Schutz sensibler Informationen.</a:t>
            </a:r>
          </a:p>
          <a:p>
            <a:pPr marL="0" indent="0">
              <a:buNone/>
            </a:pPr>
            <a:r>
              <a:rPr lang="de-DE" sz="2000" dirty="0"/>
              <a:t>• Transparenz: Nachvollziehbarkeit von Entscheidungen sicherstellen.</a:t>
            </a:r>
          </a:p>
          <a:p>
            <a:pPr marL="0" indent="0">
              <a:buNone/>
            </a:pPr>
            <a:r>
              <a:rPr lang="de-DE" sz="2000" dirty="0"/>
              <a:t>• Ethische Aspekte: Klare Richtlinien und Verantwortlichkeit entwickeln.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371599" y="294538"/>
            <a:ext cx="9895951" cy="1033669"/>
          </a:xfrm>
        </p:spPr>
        <p:txBody>
          <a:bodyPr>
            <a:normAutofit/>
          </a:bodyPr>
          <a:lstStyle/>
          <a:p>
            <a:r>
              <a:rPr lang="de-DE" sz="4000">
                <a:solidFill>
                  <a:srgbClr val="FFFFFF"/>
                </a:solidFill>
              </a:rPr>
              <a:t>Erfolgsfaktoren und Lösungsansätze</a:t>
            </a:r>
          </a:p>
        </p:txBody>
      </p:sp>
      <p:sp>
        <p:nvSpPr>
          <p:cNvPr id="3" name="Content Placeholder 2"/>
          <p:cNvSpPr>
            <a:spLocks noGrp="1"/>
          </p:cNvSpPr>
          <p:nvPr>
            <p:ph idx="1"/>
          </p:nvPr>
        </p:nvSpPr>
        <p:spPr>
          <a:xfrm>
            <a:off x="1371599" y="2318197"/>
            <a:ext cx="9724031" cy="3683358"/>
          </a:xfrm>
        </p:spPr>
        <p:txBody>
          <a:bodyPr anchor="ctr">
            <a:normAutofit/>
          </a:bodyPr>
          <a:lstStyle/>
          <a:p>
            <a:pPr marL="0" indent="0">
              <a:buNone/>
            </a:pPr>
            <a:r>
              <a:rPr lang="de-DE" sz="2000" dirty="0"/>
              <a:t>• Zusammenarbeit: Kooperation zwischen Regierungen, Wissenschaft und Industrie.</a:t>
            </a:r>
          </a:p>
          <a:p>
            <a:pPr marL="0" indent="0">
              <a:buNone/>
            </a:pPr>
            <a:r>
              <a:rPr lang="de-DE" sz="2000" dirty="0"/>
              <a:t>• Partizipation: Einbeziehung der Zivilgesellschaft in die Entwicklung von KI.</a:t>
            </a:r>
          </a:p>
          <a:p>
            <a:pPr marL="0" indent="0">
              <a:buNone/>
            </a:pPr>
            <a:r>
              <a:rPr lang="de-DE" sz="2000" dirty="0"/>
              <a:t>• Forschung: Förderung innovativer und ethischer KI-Anwendungen.</a:t>
            </a:r>
          </a:p>
          <a:p>
            <a:pPr marL="0" indent="0">
              <a:buNone/>
            </a:pPr>
            <a:r>
              <a:rPr lang="de-DE" sz="2000" dirty="0"/>
              <a:t>• Regulierung: Internationale Zusammenarbeit für sichere KI-Nutzung.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8">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0">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12">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14">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eeform: Shape 16">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Rectangle 18">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66722" y="586855"/>
            <a:ext cx="3201366" cy="3387497"/>
          </a:xfrm>
        </p:spPr>
        <p:txBody>
          <a:bodyPr anchor="b">
            <a:normAutofit/>
          </a:bodyPr>
          <a:lstStyle/>
          <a:p>
            <a:pPr algn="r"/>
            <a:r>
              <a:rPr lang="de-DE" sz="4000" dirty="0">
                <a:solidFill>
                  <a:srgbClr val="FFFFFF"/>
                </a:solidFill>
              </a:rPr>
              <a:t>Beispiel: </a:t>
            </a:r>
            <a:br>
              <a:rPr lang="de-DE" sz="4000" dirty="0">
                <a:solidFill>
                  <a:srgbClr val="FFFFFF"/>
                </a:solidFill>
              </a:rPr>
            </a:br>
            <a:r>
              <a:rPr lang="de-DE" sz="4000" dirty="0">
                <a:solidFill>
                  <a:srgbClr val="FFFFFF"/>
                </a:solidFill>
              </a:rPr>
              <a:t>EU AI Act</a:t>
            </a:r>
          </a:p>
        </p:txBody>
      </p:sp>
      <p:sp>
        <p:nvSpPr>
          <p:cNvPr id="3" name="Content Placeholder 2"/>
          <p:cNvSpPr>
            <a:spLocks noGrp="1"/>
          </p:cNvSpPr>
          <p:nvPr>
            <p:ph idx="1"/>
          </p:nvPr>
        </p:nvSpPr>
        <p:spPr>
          <a:xfrm>
            <a:off x="4581727" y="649480"/>
            <a:ext cx="3025303" cy="5546047"/>
          </a:xfrm>
        </p:spPr>
        <p:txBody>
          <a:bodyPr anchor="ctr">
            <a:normAutofit fontScale="92500" lnSpcReduction="10000"/>
          </a:bodyPr>
          <a:lstStyle/>
          <a:p>
            <a:pPr marL="0" indent="0">
              <a:lnSpc>
                <a:spcPct val="110000"/>
              </a:lnSpc>
              <a:buNone/>
            </a:pPr>
            <a:r>
              <a:rPr lang="de-DE" sz="1000" dirty="0"/>
              <a:t>Ziel:</a:t>
            </a:r>
          </a:p>
          <a:p>
            <a:pPr>
              <a:lnSpc>
                <a:spcPct val="110000"/>
              </a:lnSpc>
            </a:pPr>
            <a:r>
              <a:rPr lang="de-DE" sz="1000" dirty="0"/>
              <a:t>Sicherstellung einer sicheren und vertrauenswürdigen Nutzung von KI.</a:t>
            </a:r>
          </a:p>
          <a:p>
            <a:pPr>
              <a:lnSpc>
                <a:spcPct val="110000"/>
              </a:lnSpc>
            </a:pPr>
            <a:r>
              <a:rPr lang="de-DE" sz="1000" dirty="0"/>
              <a:t>Förderung von Innovation und Wettbewerb in der EU.</a:t>
            </a:r>
          </a:p>
          <a:p>
            <a:pPr marL="0" indent="0">
              <a:lnSpc>
                <a:spcPct val="110000"/>
              </a:lnSpc>
              <a:buNone/>
            </a:pPr>
            <a:r>
              <a:rPr lang="de-DE" sz="1000" dirty="0"/>
              <a:t>Risikobasierter Ansatz:</a:t>
            </a:r>
          </a:p>
          <a:p>
            <a:pPr>
              <a:lnSpc>
                <a:spcPct val="110000"/>
              </a:lnSpc>
            </a:pPr>
            <a:r>
              <a:rPr lang="de-DE" sz="1000" dirty="0"/>
              <a:t>Einstufung von KI-Systemen in vier Risikokategorien: unzulässig, hoch, begrenzt, minimal.</a:t>
            </a:r>
          </a:p>
          <a:p>
            <a:pPr marL="0" indent="0">
              <a:lnSpc>
                <a:spcPct val="110000"/>
              </a:lnSpc>
              <a:buNone/>
            </a:pPr>
            <a:r>
              <a:rPr lang="de-DE" sz="1000" dirty="0"/>
              <a:t>Anforderungen für Hochrisiko-KI:</a:t>
            </a:r>
          </a:p>
          <a:p>
            <a:pPr>
              <a:lnSpc>
                <a:spcPct val="110000"/>
              </a:lnSpc>
            </a:pPr>
            <a:r>
              <a:rPr lang="de-DE" sz="1000" dirty="0"/>
              <a:t>Strenge Vorgaben zu Transparenz, Sicherheit und Datenqualität.</a:t>
            </a:r>
          </a:p>
          <a:p>
            <a:pPr>
              <a:lnSpc>
                <a:spcPct val="110000"/>
              </a:lnSpc>
            </a:pPr>
            <a:r>
              <a:rPr lang="de-DE" sz="1000" dirty="0"/>
              <a:t>Verpflichtende Konformitätsbewertung vor Markteinführung.</a:t>
            </a:r>
          </a:p>
          <a:p>
            <a:pPr marL="0" indent="0">
              <a:lnSpc>
                <a:spcPct val="110000"/>
              </a:lnSpc>
              <a:buNone/>
            </a:pPr>
            <a:r>
              <a:rPr lang="de-DE" sz="1000" dirty="0"/>
              <a:t>Verbote:</a:t>
            </a:r>
          </a:p>
          <a:p>
            <a:pPr>
              <a:lnSpc>
                <a:spcPct val="110000"/>
              </a:lnSpc>
            </a:pPr>
            <a:r>
              <a:rPr lang="de-DE" sz="1000" dirty="0"/>
              <a:t>Systeme, die Menschen manipulieren oder zur Massenüberwachung eingesetzt werden.</a:t>
            </a:r>
          </a:p>
          <a:p>
            <a:pPr marL="0" indent="0">
              <a:lnSpc>
                <a:spcPct val="110000"/>
              </a:lnSpc>
              <a:buNone/>
            </a:pPr>
            <a:r>
              <a:rPr lang="de-DE" sz="1000" dirty="0" err="1"/>
              <a:t>Governance</a:t>
            </a:r>
            <a:r>
              <a:rPr lang="de-DE" sz="1000" dirty="0"/>
              <a:t>:</a:t>
            </a:r>
          </a:p>
          <a:p>
            <a:pPr>
              <a:lnSpc>
                <a:spcPct val="110000"/>
              </a:lnSpc>
            </a:pPr>
            <a:r>
              <a:rPr lang="de-DE" sz="1000" dirty="0"/>
              <a:t>Einrichtung einer europäischen KI-Behörde zur Überwachung und Durchsetzung.</a:t>
            </a:r>
          </a:p>
          <a:p>
            <a:pPr>
              <a:lnSpc>
                <a:spcPct val="110000"/>
              </a:lnSpc>
            </a:pPr>
            <a:r>
              <a:rPr lang="de-DE" sz="1000" dirty="0"/>
              <a:t>Zusammenarbeit zwischen nationalen Behörden und der EU.</a:t>
            </a:r>
          </a:p>
          <a:p>
            <a:pPr marL="0" indent="0">
              <a:lnSpc>
                <a:spcPct val="110000"/>
              </a:lnSpc>
              <a:buNone/>
            </a:pPr>
            <a:r>
              <a:rPr lang="de-DE" sz="1000" dirty="0"/>
              <a:t>Auswirkungen:</a:t>
            </a:r>
          </a:p>
          <a:p>
            <a:pPr>
              <a:lnSpc>
                <a:spcPct val="110000"/>
              </a:lnSpc>
            </a:pPr>
            <a:r>
              <a:rPr lang="de-DE" sz="1000" dirty="0"/>
              <a:t>Einheitlicher Regulierungsrahmen für alle Mitgliedstaaten.</a:t>
            </a:r>
          </a:p>
          <a:p>
            <a:pPr>
              <a:lnSpc>
                <a:spcPct val="110000"/>
              </a:lnSpc>
            </a:pPr>
            <a:r>
              <a:rPr lang="de-DE" sz="1000" dirty="0"/>
              <a:t>Förderung von Transparenz und ethischer KI-Entwicklung.</a:t>
            </a:r>
          </a:p>
        </p:txBody>
      </p:sp>
      <p:pic>
        <p:nvPicPr>
          <p:cNvPr id="4" name="Grafik 3">
            <a:extLst>
              <a:ext uri="{FF2B5EF4-FFF2-40B4-BE49-F238E27FC236}">
                <a16:creationId xmlns:a16="http://schemas.microsoft.com/office/drawing/2014/main" id="{CBA0D21A-7FB9-37FA-FF88-87C82F448CCB}"/>
              </a:ext>
            </a:extLst>
          </p:cNvPr>
          <p:cNvPicPr>
            <a:picLocks noChangeAspect="1"/>
          </p:cNvPicPr>
          <p:nvPr/>
        </p:nvPicPr>
        <p:blipFill>
          <a:blip r:embed="rId3"/>
          <a:stretch>
            <a:fillRect/>
          </a:stretch>
        </p:blipFill>
        <p:spPr>
          <a:xfrm>
            <a:off x="8192441" y="473654"/>
            <a:ext cx="3449897" cy="5922571"/>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6" name="Rectangle 15">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1803" y="350196"/>
            <a:ext cx="4646904" cy="1624520"/>
          </a:xfrm>
        </p:spPr>
        <p:txBody>
          <a:bodyPr anchor="ctr">
            <a:normAutofit/>
          </a:bodyPr>
          <a:lstStyle/>
          <a:p>
            <a:r>
              <a:rPr lang="de-DE" sz="4000"/>
              <a:t>Zukunftsperspektiven</a:t>
            </a:r>
          </a:p>
        </p:txBody>
      </p:sp>
      <p:sp>
        <p:nvSpPr>
          <p:cNvPr id="3" name="Content Placeholder 2"/>
          <p:cNvSpPr>
            <a:spLocks noGrp="1"/>
          </p:cNvSpPr>
          <p:nvPr>
            <p:ph idx="1"/>
          </p:nvPr>
        </p:nvSpPr>
        <p:spPr>
          <a:xfrm>
            <a:off x="761802" y="2743200"/>
            <a:ext cx="4646905" cy="3613149"/>
          </a:xfrm>
        </p:spPr>
        <p:txBody>
          <a:bodyPr anchor="ctr">
            <a:normAutofit/>
          </a:bodyPr>
          <a:lstStyle/>
          <a:p>
            <a:pPr marL="0" indent="0">
              <a:buNone/>
            </a:pPr>
            <a:r>
              <a:rPr lang="de-DE" sz="2000"/>
              <a:t>• Technologischer Fortschritt: Weiterentwicklung von KI-Modellen.</a:t>
            </a:r>
          </a:p>
          <a:p>
            <a:pPr marL="0" indent="0">
              <a:buNone/>
            </a:pPr>
            <a:r>
              <a:rPr lang="de-DE" sz="2000"/>
              <a:t>• Zusammenarbeit mit Gemeinschaften: Förderung lokaler Teilhabe.</a:t>
            </a:r>
          </a:p>
          <a:p>
            <a:pPr marL="0" indent="0">
              <a:buNone/>
            </a:pPr>
            <a:r>
              <a:rPr lang="de-DE" sz="2000"/>
              <a:t>• Umweltintelligenz: Einsatz von KI für nachhaltige Entwicklung.</a:t>
            </a:r>
          </a:p>
          <a:p>
            <a:pPr marL="0" indent="0">
              <a:buNone/>
            </a:pPr>
            <a:r>
              <a:rPr lang="de-DE" sz="2000"/>
              <a:t>• Ethische KI: Integration ethischer Prinzipien in alle Phasen.</a:t>
            </a:r>
          </a:p>
        </p:txBody>
      </p:sp>
      <p:pic>
        <p:nvPicPr>
          <p:cNvPr id="5" name="Picture 4" descr="Ein Bild, das Text, Schwarzweiß, Gebäude, Screenshot enthält.&#10;&#10;Automatisch generierte Beschreibung">
            <a:extLst>
              <a:ext uri="{FF2B5EF4-FFF2-40B4-BE49-F238E27FC236}">
                <a16:creationId xmlns:a16="http://schemas.microsoft.com/office/drawing/2014/main" id="{C97AF456-A651-6D4F-43DC-9AE62C699AD0}"/>
              </a:ext>
            </a:extLst>
          </p:cNvPr>
          <p:cNvPicPr>
            <a:picLocks noChangeAspect="1"/>
          </p:cNvPicPr>
          <p:nvPr/>
        </p:nvPicPr>
        <p:blipFill>
          <a:blip r:embed="rId3">
            <a:extLst>
              <a:ext uri="{837473B0-CC2E-450A-ABE3-18F120FF3D39}">
                <a1611:picAttrSrcUrl xmlns:a1611="http://schemas.microsoft.com/office/drawing/2016/11/main" r:id="rId4"/>
              </a:ext>
            </a:extLst>
          </a:blip>
          <a:srcRect l="8791" r="36704" b="1"/>
          <a:stretch/>
        </p:blipFill>
        <p:spPr>
          <a:xfrm>
            <a:off x="6096000" y="1"/>
            <a:ext cx="6102825" cy="68580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37991DF-FBDF-7FC1-84ED-14A69AE7A877}"/>
              </a:ext>
            </a:extLst>
          </p:cNvPr>
          <p:cNvPicPr>
            <a:picLocks noChangeAspect="1"/>
          </p:cNvPicPr>
          <p:nvPr/>
        </p:nvPicPr>
        <p:blipFill>
          <a:blip r:embed="rId3">
            <a:extLst>
              <a:ext uri="{837473B0-CC2E-450A-ABE3-18F120FF3D39}">
                <a1611:picAttrSrcUrl xmlns:a1611="http://schemas.microsoft.com/office/drawing/2016/11/main" r:id="rId4"/>
              </a:ext>
            </a:extLst>
          </a:blip>
          <a:srcRect l="8936" r="8936" b="-1"/>
          <a:stretch/>
        </p:blipFill>
        <p:spPr>
          <a:xfrm>
            <a:off x="6103027" y="10"/>
            <a:ext cx="6088971" cy="6857990"/>
          </a:xfrm>
          <a:prstGeom prst="rect">
            <a:avLst/>
          </a:prstGeom>
        </p:spPr>
      </p:pic>
      <p:sp useBgFill="1">
        <p:nvSpPr>
          <p:cNvPr id="18" name="Rectangle 17">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2285995"/>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1801" y="328512"/>
            <a:ext cx="4778387" cy="1628970"/>
          </a:xfrm>
        </p:spPr>
        <p:txBody>
          <a:bodyPr anchor="ctr">
            <a:normAutofit/>
          </a:bodyPr>
          <a:lstStyle/>
          <a:p>
            <a:r>
              <a:rPr lang="de-DE" sz="4000"/>
              <a:t>Schlussfolgerung</a:t>
            </a:r>
          </a:p>
        </p:txBody>
      </p:sp>
      <p:sp>
        <p:nvSpPr>
          <p:cNvPr id="3" name="Content Placeholder 2"/>
          <p:cNvSpPr>
            <a:spLocks noGrp="1"/>
          </p:cNvSpPr>
          <p:nvPr>
            <p:ph idx="1"/>
          </p:nvPr>
        </p:nvSpPr>
        <p:spPr>
          <a:xfrm>
            <a:off x="761801" y="2884929"/>
            <a:ext cx="4659756" cy="3374137"/>
          </a:xfrm>
        </p:spPr>
        <p:txBody>
          <a:bodyPr anchor="ctr">
            <a:normAutofit/>
          </a:bodyPr>
          <a:lstStyle/>
          <a:p>
            <a:pPr marL="0" indent="0">
              <a:buNone/>
            </a:pPr>
            <a:r>
              <a:rPr lang="de-DE" sz="2000"/>
              <a:t>• KI bietet enormes Potenzial zur Förderung des Gemeinwohls.</a:t>
            </a:r>
          </a:p>
          <a:p>
            <a:pPr marL="0" indent="0">
              <a:buNone/>
            </a:pPr>
            <a:r>
              <a:rPr lang="de-DE" sz="2000"/>
              <a:t>• Herausforderungen und Risiken erfordern proaktive Ansätze.</a:t>
            </a:r>
          </a:p>
          <a:p>
            <a:pPr marL="0" indent="0">
              <a:buNone/>
            </a:pPr>
            <a:r>
              <a:rPr lang="de-DE" sz="2000"/>
              <a:t>• Verantwortungsvolle Nutzung kann zu einer nachhaltigeren Zukunft beitragen.</a:t>
            </a:r>
          </a:p>
        </p:txBody>
      </p:sp>
      <p:sp>
        <p:nvSpPr>
          <p:cNvPr id="4" name="Textfeld 3">
            <a:extLst>
              <a:ext uri="{FF2B5EF4-FFF2-40B4-BE49-F238E27FC236}">
                <a16:creationId xmlns:a16="http://schemas.microsoft.com/office/drawing/2014/main" id="{D2E4EA3F-E0A0-33A3-DA41-6CA538AA554D}"/>
              </a:ext>
            </a:extLst>
          </p:cNvPr>
          <p:cNvSpPr txBox="1"/>
          <p:nvPr/>
        </p:nvSpPr>
        <p:spPr>
          <a:xfrm>
            <a:off x="9546724" y="6870700"/>
            <a:ext cx="2645276" cy="200055"/>
          </a:xfrm>
          <a:prstGeom prst="rect">
            <a:avLst/>
          </a:prstGeom>
          <a:solidFill>
            <a:srgbClr val="000000"/>
          </a:solidFill>
        </p:spPr>
        <p:txBody>
          <a:bodyPr wrap="none" rtlCol="0">
            <a:spAutoFit/>
          </a:bodyPr>
          <a:lstStyle/>
          <a:p>
            <a:pPr algn="r">
              <a:spcAft>
                <a:spcPts val="600"/>
              </a:spcAft>
            </a:pPr>
            <a:r>
              <a:rPr lang="de-DE" sz="700">
                <a:solidFill>
                  <a:srgbClr val="FFFFFF"/>
                </a:solidFill>
              </a:rPr>
              <a:t>"</a:t>
            </a:r>
            <a:r>
              <a:rPr lang="de-DE" sz="700">
                <a:solidFill>
                  <a:srgbClr val="FFFFFF"/>
                </a:solidFill>
                <a:hlinkClick r:id="rId4" tooltip="https://profslusos.blogspot.com/2016/01/e-para-quem-gosta-de-resumos.html">
                  <a:extLst>
                    <a:ext uri="{A12FA001-AC4F-418D-AE19-62706E023703}">
                      <ahyp:hlinkClr xmlns:ahyp="http://schemas.microsoft.com/office/drawing/2018/hyperlinkcolor" val="tx"/>
                    </a:ext>
                  </a:extLst>
                </a:hlinkClick>
              </a:rPr>
              <a:t>Dieses Foto</a:t>
            </a:r>
            <a:r>
              <a:rPr lang="de-DE" sz="700">
                <a:solidFill>
                  <a:srgbClr val="FFFFFF"/>
                </a:solidFill>
              </a:rPr>
              <a:t>" von Unbekannter Autor ist lizenziert gemäß </a:t>
            </a:r>
            <a:r>
              <a:rPr lang="de-DE" sz="700">
                <a:solidFill>
                  <a:srgbClr val="FFFFFF"/>
                </a:solidFill>
                <a:hlinkClick r:id="rId5" tooltip="https://creativecommons.org/licenses/by-sa/3.0/">
                  <a:extLst>
                    <a:ext uri="{A12FA001-AC4F-418D-AE19-62706E023703}">
                      <ahyp:hlinkClr xmlns:ahyp="http://schemas.microsoft.com/office/drawing/2018/hyperlinkcolor" val="tx"/>
                    </a:ext>
                  </a:extLst>
                </a:hlinkClick>
              </a:rPr>
              <a:t>CC BY-SA</a:t>
            </a:r>
            <a:endParaRPr lang="de-DE" sz="700">
              <a:solidFill>
                <a:srgbClr val="FFFFFF"/>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B210AC1D-4063-4C6E-9528-FA9C4C0C1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02F8C595-E68C-4306-AED8-DC7826A0A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4"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03409" y="762001"/>
            <a:ext cx="4156512" cy="1708244"/>
          </a:xfrm>
        </p:spPr>
        <p:txBody>
          <a:bodyPr anchor="ctr">
            <a:normAutofit/>
          </a:bodyPr>
          <a:lstStyle/>
          <a:p>
            <a:r>
              <a:rPr lang="de-DE" sz="4000"/>
              <a:t>Diskussion &amp; Fragen</a:t>
            </a:r>
          </a:p>
        </p:txBody>
      </p:sp>
      <p:pic>
        <p:nvPicPr>
          <p:cNvPr id="5" name="Grafik 4" descr="Ein Bild, das Person, Kleidung, Menschliches Gesicht, Im Haus enthält.&#10;&#10;Automatisch generierte Beschreibung">
            <a:extLst>
              <a:ext uri="{FF2B5EF4-FFF2-40B4-BE49-F238E27FC236}">
                <a16:creationId xmlns:a16="http://schemas.microsoft.com/office/drawing/2014/main" id="{2C50827D-68EE-200E-A277-91479DE774BE}"/>
              </a:ext>
            </a:extLst>
          </p:cNvPr>
          <p:cNvPicPr>
            <a:picLocks noChangeAspect="1"/>
          </p:cNvPicPr>
          <p:nvPr/>
        </p:nvPicPr>
        <p:blipFill>
          <a:blip r:embed="rId2">
            <a:extLst>
              <a:ext uri="{837473B0-CC2E-450A-ABE3-18F120FF3D39}">
                <a1611:picAttrSrcUrl xmlns:a1611="http://schemas.microsoft.com/office/drawing/2016/11/main" r:id="rId3"/>
              </a:ext>
            </a:extLst>
          </a:blip>
          <a:srcRect l="20938" r="19951"/>
          <a:stretch/>
        </p:blipFill>
        <p:spPr>
          <a:xfrm>
            <a:off x="-1" y="-2"/>
            <a:ext cx="6096001" cy="6858002"/>
          </a:xfrm>
          <a:prstGeom prst="rect">
            <a:avLst/>
          </a:prstGeom>
        </p:spPr>
      </p:pic>
      <p:sp>
        <p:nvSpPr>
          <p:cNvPr id="3" name="Content Placeholder 2"/>
          <p:cNvSpPr>
            <a:spLocks noGrp="1"/>
          </p:cNvSpPr>
          <p:nvPr>
            <p:ph idx="1"/>
          </p:nvPr>
        </p:nvSpPr>
        <p:spPr>
          <a:xfrm>
            <a:off x="6803409" y="2470245"/>
            <a:ext cx="4156512" cy="3769835"/>
          </a:xfrm>
        </p:spPr>
        <p:txBody>
          <a:bodyPr anchor="ctr">
            <a:normAutofit/>
          </a:bodyPr>
          <a:lstStyle/>
          <a:p>
            <a:pPr marL="0" indent="0">
              <a:buNone/>
            </a:pPr>
            <a:r>
              <a:rPr lang="de-DE" sz="2000" dirty="0"/>
              <a:t>• Zeit für Fragen und Diskussion</a:t>
            </a:r>
          </a:p>
          <a:p>
            <a:pPr marL="0" indent="0">
              <a:buNone/>
            </a:pPr>
            <a:r>
              <a:rPr lang="de-DE" sz="2000" dirty="0"/>
              <a:t>• Austausch über die Chancen und Risiken von KI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Shape 12">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Isosceles Triangle 20">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fik 4" descr="Ein Bild, das Text, Screenshot, Schrift, Logo enthält.&#10;&#10;Automatisch generierte Beschreibung">
            <a:extLst>
              <a:ext uri="{FF2B5EF4-FFF2-40B4-BE49-F238E27FC236}">
                <a16:creationId xmlns:a16="http://schemas.microsoft.com/office/drawing/2014/main" id="{CCB88B06-1A6E-E686-B11C-4CBFBA04962D}"/>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917701" y="643467"/>
            <a:ext cx="8356597" cy="5571065"/>
          </a:xfrm>
          <a:prstGeom prst="rect">
            <a:avLst/>
          </a:prstGeom>
          <a:ln>
            <a:noFill/>
          </a:ln>
        </p:spPr>
      </p:pic>
      <p:sp>
        <p:nvSpPr>
          <p:cNvPr id="23" name="Isosceles Triangle 22">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feld 5">
            <a:extLst>
              <a:ext uri="{FF2B5EF4-FFF2-40B4-BE49-F238E27FC236}">
                <a16:creationId xmlns:a16="http://schemas.microsoft.com/office/drawing/2014/main" id="{02D10E6A-395C-BF59-470E-1EDD99623D52}"/>
              </a:ext>
            </a:extLst>
          </p:cNvPr>
          <p:cNvSpPr txBox="1"/>
          <p:nvPr/>
        </p:nvSpPr>
        <p:spPr>
          <a:xfrm>
            <a:off x="9546725" y="6870700"/>
            <a:ext cx="2645275" cy="200055"/>
          </a:xfrm>
          <a:prstGeom prst="rect">
            <a:avLst/>
          </a:prstGeom>
          <a:solidFill>
            <a:srgbClr val="000000"/>
          </a:solidFill>
        </p:spPr>
        <p:txBody>
          <a:bodyPr wrap="none" rtlCol="0">
            <a:spAutoFit/>
          </a:bodyPr>
          <a:lstStyle/>
          <a:p>
            <a:pPr algn="r">
              <a:spcAft>
                <a:spcPts val="600"/>
              </a:spcAft>
            </a:pPr>
            <a:r>
              <a:rPr lang="de-DE" sz="700">
                <a:solidFill>
                  <a:srgbClr val="FFFFFF"/>
                </a:solidFill>
              </a:rPr>
              <a:t>"</a:t>
            </a:r>
            <a:r>
              <a:rPr lang="de-DE" sz="700">
                <a:solidFill>
                  <a:srgbClr val="FFFFFF"/>
                </a:solidFill>
                <a:hlinkClick r:id="rId4" tooltip="https://www.verbformen.com/conjugation/imperativ/mittagessen.htm">
                  <a:extLst>
                    <a:ext uri="{A12FA001-AC4F-418D-AE19-62706E023703}">
                      <ahyp:hlinkClr xmlns:ahyp="http://schemas.microsoft.com/office/drawing/2018/hyperlinkcolor" val="tx"/>
                    </a:ext>
                  </a:extLst>
                </a:hlinkClick>
              </a:rPr>
              <a:t>Dieses Foto</a:t>
            </a:r>
            <a:r>
              <a:rPr lang="de-DE" sz="700">
                <a:solidFill>
                  <a:srgbClr val="FFFFFF"/>
                </a:solidFill>
              </a:rPr>
              <a:t>" von Unbekannter Autor ist lizenziert gemäß </a:t>
            </a:r>
            <a:r>
              <a:rPr lang="de-DE" sz="700">
                <a:solidFill>
                  <a:srgbClr val="FFFFFF"/>
                </a:solidFill>
                <a:hlinkClick r:id="rId5" tooltip="https://creativecommons.org/licenses/by-sa/3.0/">
                  <a:extLst>
                    <a:ext uri="{A12FA001-AC4F-418D-AE19-62706E023703}">
                      <ahyp:hlinkClr xmlns:ahyp="http://schemas.microsoft.com/office/drawing/2018/hyperlinkcolor" val="tx"/>
                    </a:ext>
                  </a:extLst>
                </a:hlinkClick>
              </a:rPr>
              <a:t>CC BY-SA</a:t>
            </a:r>
            <a:endParaRPr lang="de-DE" sz="700">
              <a:solidFill>
                <a:srgbClr val="FFFFFF"/>
              </a:solidFill>
            </a:endParaRPr>
          </a:p>
        </p:txBody>
      </p:sp>
    </p:spTree>
    <p:extLst>
      <p:ext uri="{BB962C8B-B14F-4D97-AF65-F5344CB8AC3E}">
        <p14:creationId xmlns:p14="http://schemas.microsoft.com/office/powerpoint/2010/main" val="40351183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A87A2A3-C9C1-A841-814E-BD17C16F185A}"/>
            </a:ext>
          </a:extLst>
        </p:cNvPr>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0D1F367B-F3D1-EF55-FF71-647D7F1C71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1E9EBAD8-42B5-2AA6-D83B-B1E3BE04D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63D2BD8F-B239-092B-5A90-04764B6CCD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DDD3E98B-457D-E865-F199-B501B99421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B10D1AE2-DAD8-2D36-50B5-F602FC7B77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Freeform: Shape 36">
            <a:extLst>
              <a:ext uri="{FF2B5EF4-FFF2-40B4-BE49-F238E27FC236}">
                <a16:creationId xmlns:a16="http://schemas.microsoft.com/office/drawing/2014/main" id="{C5D8BD58-464F-32BC-A557-AFB01A338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448317E3-43E9-243E-6072-79999BF45E48}"/>
              </a:ext>
            </a:extLst>
          </p:cNvPr>
          <p:cNvSpPr>
            <a:spLocks noGrp="1"/>
          </p:cNvSpPr>
          <p:nvPr>
            <p:ph type="title"/>
          </p:nvPr>
        </p:nvSpPr>
        <p:spPr>
          <a:xfrm>
            <a:off x="1314824" y="735106"/>
            <a:ext cx="10053763" cy="2928470"/>
          </a:xfrm>
        </p:spPr>
        <p:txBody>
          <a:bodyPr vert="horz" lIns="91440" tIns="45720" rIns="91440" bIns="45720" rtlCol="0" anchor="b">
            <a:normAutofit/>
          </a:bodyPr>
          <a:lstStyle/>
          <a:p>
            <a:r>
              <a:rPr lang="en-US" sz="4800" dirty="0" err="1">
                <a:solidFill>
                  <a:srgbClr val="FFFFFF"/>
                </a:solidFill>
              </a:rPr>
              <a:t>Praktisches</a:t>
            </a:r>
            <a:r>
              <a:rPr lang="en-US" sz="4800" dirty="0">
                <a:solidFill>
                  <a:srgbClr val="FFFFFF"/>
                </a:solidFill>
              </a:rPr>
              <a:t> </a:t>
            </a:r>
            <a:r>
              <a:rPr lang="en-US" sz="4800" dirty="0" err="1">
                <a:solidFill>
                  <a:srgbClr val="FFFFFF"/>
                </a:solidFill>
              </a:rPr>
              <a:t>Beispiel</a:t>
            </a:r>
            <a:r>
              <a:rPr lang="en-US" sz="4800" dirty="0">
                <a:solidFill>
                  <a:srgbClr val="FFFFFF"/>
                </a:solidFill>
              </a:rPr>
              <a:t>: </a:t>
            </a:r>
            <a:r>
              <a:rPr lang="en-US" sz="4800" dirty="0" err="1">
                <a:solidFill>
                  <a:srgbClr val="FFFFFF"/>
                </a:solidFill>
              </a:rPr>
              <a:t>aktuelle</a:t>
            </a:r>
            <a:r>
              <a:rPr lang="en-US" sz="4800" dirty="0">
                <a:solidFill>
                  <a:srgbClr val="FFFFFF"/>
                </a:solidFill>
              </a:rPr>
              <a:t> </a:t>
            </a:r>
            <a:r>
              <a:rPr lang="en-US" sz="4800" dirty="0" err="1">
                <a:solidFill>
                  <a:srgbClr val="FFFFFF"/>
                </a:solidFill>
              </a:rPr>
              <a:t>Entwicklungen</a:t>
            </a:r>
            <a:r>
              <a:rPr lang="en-US" sz="4800" dirty="0">
                <a:solidFill>
                  <a:srgbClr val="FFFFFF"/>
                </a:solidFill>
              </a:rPr>
              <a:t> in der </a:t>
            </a:r>
            <a:r>
              <a:rPr lang="en-US" sz="4800" dirty="0" err="1">
                <a:solidFill>
                  <a:srgbClr val="FFFFFF"/>
                </a:solidFill>
              </a:rPr>
              <a:t>Pflege</a:t>
            </a:r>
            <a:endParaRPr lang="en-US" sz="4800" dirty="0">
              <a:solidFill>
                <a:srgbClr val="FFFFFF"/>
              </a:solidFill>
            </a:endParaRPr>
          </a:p>
        </p:txBody>
      </p:sp>
      <p:sp>
        <p:nvSpPr>
          <p:cNvPr id="3" name="Textplatzhalter 2">
            <a:extLst>
              <a:ext uri="{FF2B5EF4-FFF2-40B4-BE49-F238E27FC236}">
                <a16:creationId xmlns:a16="http://schemas.microsoft.com/office/drawing/2014/main" id="{94207FF3-700A-C057-BCBB-13AE46AEE89B}"/>
              </a:ext>
            </a:extLst>
          </p:cNvPr>
          <p:cNvSpPr>
            <a:spLocks noGrp="1"/>
          </p:cNvSpPr>
          <p:nvPr>
            <p:ph type="body" idx="1"/>
          </p:nvPr>
        </p:nvSpPr>
        <p:spPr>
          <a:xfrm>
            <a:off x="1350682" y="4870824"/>
            <a:ext cx="10005951" cy="1458258"/>
          </a:xfrm>
        </p:spPr>
        <p:txBody>
          <a:bodyPr vert="horz" lIns="91440" tIns="45720" rIns="91440" bIns="45720" numCol="2" rtlCol="0" anchor="ctr">
            <a:normAutofit/>
          </a:bodyPr>
          <a:lstStyle/>
          <a:p>
            <a:pPr marL="228600" indent="-228600">
              <a:buFont typeface="+mj-lt"/>
              <a:buAutoNum type="arabicPeriod"/>
            </a:pPr>
            <a:r>
              <a:rPr lang="en-US" sz="1800" kern="1200" dirty="0" err="1">
                <a:solidFill>
                  <a:schemeClr val="tx1"/>
                </a:solidFill>
                <a:latin typeface="+mn-lt"/>
                <a:ea typeface="+mn-ea"/>
                <a:cs typeface="+mn-cs"/>
              </a:rPr>
              <a:t>Übersicht</a:t>
            </a:r>
            <a:r>
              <a:rPr lang="en-US" sz="1800" kern="1200" dirty="0">
                <a:solidFill>
                  <a:schemeClr val="tx1"/>
                </a:solidFill>
                <a:latin typeface="+mn-lt"/>
                <a:ea typeface="+mn-ea"/>
                <a:cs typeface="+mn-cs"/>
              </a:rPr>
              <a:t> BMBF-</a:t>
            </a:r>
            <a:r>
              <a:rPr lang="en-US" sz="1800" kern="1200" dirty="0" err="1">
                <a:solidFill>
                  <a:schemeClr val="tx1"/>
                </a:solidFill>
                <a:latin typeface="+mn-lt"/>
                <a:ea typeface="+mn-ea"/>
                <a:cs typeface="+mn-cs"/>
              </a:rPr>
              <a:t>Förderprogramm</a:t>
            </a:r>
            <a:r>
              <a:rPr lang="en-US" sz="1800" kern="1200" dirty="0">
                <a:solidFill>
                  <a:schemeClr val="tx1"/>
                </a:solidFill>
                <a:latin typeface="+mn-lt"/>
                <a:ea typeface="+mn-ea"/>
                <a:cs typeface="+mn-cs"/>
              </a:rPr>
              <a:t> „</a:t>
            </a:r>
            <a:r>
              <a:rPr lang="en-US" sz="1800" kern="1200" dirty="0" err="1">
                <a:solidFill>
                  <a:schemeClr val="tx1"/>
                </a:solidFill>
                <a:latin typeface="+mn-lt"/>
                <a:ea typeface="+mn-ea"/>
                <a:cs typeface="+mn-cs"/>
              </a:rPr>
              <a:t>Prozessentwicklung</a:t>
            </a:r>
            <a:r>
              <a:rPr lang="en-US" sz="1800" kern="1200" dirty="0">
                <a:solidFill>
                  <a:schemeClr val="tx1"/>
                </a:solidFill>
                <a:latin typeface="+mn-lt"/>
                <a:ea typeface="+mn-ea"/>
                <a:cs typeface="+mn-cs"/>
              </a:rPr>
              <a:t> und -</a:t>
            </a:r>
            <a:r>
              <a:rPr lang="en-US" sz="1800" kern="1200" dirty="0" err="1">
                <a:solidFill>
                  <a:schemeClr val="tx1"/>
                </a:solidFill>
                <a:latin typeface="+mn-lt"/>
                <a:ea typeface="+mn-ea"/>
                <a:cs typeface="+mn-cs"/>
              </a:rPr>
              <a:t>begleitung</a:t>
            </a:r>
            <a:r>
              <a:rPr lang="en-US" sz="1800" kern="1200" dirty="0">
                <a:solidFill>
                  <a:schemeClr val="tx1"/>
                </a:solidFill>
                <a:latin typeface="+mn-lt"/>
                <a:ea typeface="+mn-ea"/>
                <a:cs typeface="+mn-cs"/>
              </a:rPr>
              <a:t> </a:t>
            </a:r>
            <a:r>
              <a:rPr lang="en-US" sz="1800" kern="1200" dirty="0" err="1">
                <a:solidFill>
                  <a:schemeClr val="tx1"/>
                </a:solidFill>
                <a:latin typeface="+mn-lt"/>
                <a:ea typeface="+mn-ea"/>
                <a:cs typeface="+mn-cs"/>
              </a:rPr>
              <a:t>zum</a:t>
            </a:r>
            <a:r>
              <a:rPr lang="en-US" sz="1800" kern="1200" dirty="0">
                <a:solidFill>
                  <a:schemeClr val="tx1"/>
                </a:solidFill>
                <a:latin typeface="+mn-lt"/>
                <a:ea typeface="+mn-ea"/>
                <a:cs typeface="+mn-cs"/>
              </a:rPr>
              <a:t> KI-</a:t>
            </a:r>
            <a:r>
              <a:rPr lang="en-US" sz="1800" kern="1200" dirty="0" err="1">
                <a:solidFill>
                  <a:schemeClr val="tx1"/>
                </a:solidFill>
                <a:latin typeface="+mn-lt"/>
                <a:ea typeface="+mn-ea"/>
                <a:cs typeface="+mn-cs"/>
              </a:rPr>
              <a:t>Einsatz</a:t>
            </a:r>
            <a:r>
              <a:rPr lang="en-US" sz="1800" kern="1200" dirty="0">
                <a:solidFill>
                  <a:schemeClr val="tx1"/>
                </a:solidFill>
                <a:latin typeface="+mn-lt"/>
                <a:ea typeface="+mn-ea"/>
                <a:cs typeface="+mn-cs"/>
              </a:rPr>
              <a:t> in der </a:t>
            </a:r>
            <a:r>
              <a:rPr lang="en-US" sz="1800" kern="1200" dirty="0" err="1">
                <a:solidFill>
                  <a:schemeClr val="tx1"/>
                </a:solidFill>
                <a:latin typeface="+mn-lt"/>
                <a:ea typeface="+mn-ea"/>
                <a:cs typeface="+mn-cs"/>
              </a:rPr>
              <a:t>Pflege</a:t>
            </a:r>
            <a:r>
              <a:rPr lang="en-US" sz="1800" kern="1200" dirty="0">
                <a:solidFill>
                  <a:schemeClr val="tx1"/>
                </a:solidFill>
                <a:latin typeface="+mn-lt"/>
                <a:ea typeface="+mn-ea"/>
                <a:cs typeface="+mn-cs"/>
              </a:rPr>
              <a:t> – </a:t>
            </a:r>
            <a:r>
              <a:rPr lang="en-US" sz="1800" kern="1200" dirty="0" err="1">
                <a:solidFill>
                  <a:schemeClr val="tx1"/>
                </a:solidFill>
                <a:latin typeface="+mn-lt"/>
                <a:ea typeface="+mn-ea"/>
                <a:cs typeface="+mn-cs"/>
              </a:rPr>
              <a:t>ProKIP</a:t>
            </a:r>
            <a:r>
              <a:rPr lang="en-US" sz="1800" kern="1200" dirty="0">
                <a:solidFill>
                  <a:schemeClr val="tx1"/>
                </a:solidFill>
                <a:latin typeface="+mn-lt"/>
                <a:ea typeface="+mn-ea"/>
                <a:cs typeface="+mn-cs"/>
              </a:rPr>
              <a:t>“</a:t>
            </a:r>
          </a:p>
          <a:p>
            <a:pPr marL="228600" indent="-228600">
              <a:buFont typeface="+mj-lt"/>
              <a:buAutoNum type="arabicPeriod"/>
            </a:pPr>
            <a:endParaRPr lang="en-US" sz="1800" kern="1200" dirty="0">
              <a:solidFill>
                <a:schemeClr val="tx1"/>
              </a:solidFill>
              <a:latin typeface="+mn-lt"/>
              <a:ea typeface="+mn-ea"/>
              <a:cs typeface="+mn-cs"/>
            </a:endParaRPr>
          </a:p>
          <a:p>
            <a:pPr marL="228600" indent="-228600">
              <a:buFont typeface="+mj-lt"/>
              <a:buAutoNum type="arabicPeriod"/>
            </a:pPr>
            <a:r>
              <a:rPr lang="en-US" sz="1800" kern="1200" dirty="0" err="1">
                <a:solidFill>
                  <a:schemeClr val="tx1"/>
                </a:solidFill>
                <a:latin typeface="+mn-lt"/>
                <a:ea typeface="+mn-ea"/>
                <a:cs typeface="+mn-cs"/>
              </a:rPr>
              <a:t>Beispiel</a:t>
            </a:r>
            <a:r>
              <a:rPr lang="en-US" sz="1800" kern="1200" dirty="0">
                <a:solidFill>
                  <a:schemeClr val="tx1"/>
                </a:solidFill>
                <a:latin typeface="+mn-lt"/>
                <a:ea typeface="+mn-ea"/>
                <a:cs typeface="+mn-cs"/>
              </a:rPr>
              <a:t> „</a:t>
            </a:r>
            <a:r>
              <a:rPr lang="en-US" sz="1800" kern="1200" dirty="0" err="1">
                <a:solidFill>
                  <a:schemeClr val="tx1"/>
                </a:solidFill>
                <a:latin typeface="+mn-lt"/>
                <a:ea typeface="+mn-ea"/>
                <a:cs typeface="+mn-cs"/>
              </a:rPr>
              <a:t>ViKI</a:t>
            </a:r>
            <a:r>
              <a:rPr lang="en-US" sz="1800" kern="1200" dirty="0">
                <a:solidFill>
                  <a:schemeClr val="tx1"/>
                </a:solidFill>
                <a:latin typeface="+mn-lt"/>
                <a:ea typeface="+mn-ea"/>
                <a:cs typeface="+mn-cs"/>
              </a:rPr>
              <a:t> pro - </a:t>
            </a:r>
            <a:r>
              <a:rPr lang="en-US" sz="1800" kern="1200" dirty="0" err="1">
                <a:solidFill>
                  <a:schemeClr val="tx1"/>
                </a:solidFill>
                <a:latin typeface="+mn-lt"/>
                <a:ea typeface="+mn-ea"/>
                <a:cs typeface="+mn-cs"/>
              </a:rPr>
              <a:t>Digitale</a:t>
            </a:r>
            <a:r>
              <a:rPr lang="en-US" sz="1800" kern="1200" dirty="0">
                <a:solidFill>
                  <a:schemeClr val="tx1"/>
                </a:solidFill>
                <a:latin typeface="+mn-lt"/>
                <a:ea typeface="+mn-ea"/>
                <a:cs typeface="+mn-cs"/>
              </a:rPr>
              <a:t> </a:t>
            </a:r>
            <a:r>
              <a:rPr lang="en-US" sz="1800" kern="1200" dirty="0" err="1">
                <a:solidFill>
                  <a:schemeClr val="tx1"/>
                </a:solidFill>
                <a:latin typeface="+mn-lt"/>
                <a:ea typeface="+mn-ea"/>
                <a:cs typeface="+mn-cs"/>
              </a:rPr>
              <a:t>Entscheidungshilfe</a:t>
            </a:r>
            <a:r>
              <a:rPr lang="en-US" sz="1800" kern="1200" dirty="0">
                <a:solidFill>
                  <a:schemeClr val="tx1"/>
                </a:solidFill>
                <a:latin typeface="+mn-lt"/>
                <a:ea typeface="+mn-ea"/>
                <a:cs typeface="+mn-cs"/>
              </a:rPr>
              <a:t> für die </a:t>
            </a:r>
            <a:r>
              <a:rPr lang="en-US" sz="1800" kern="1200" dirty="0" err="1">
                <a:solidFill>
                  <a:schemeClr val="tx1"/>
                </a:solidFill>
                <a:latin typeface="+mn-lt"/>
                <a:ea typeface="+mn-ea"/>
                <a:cs typeface="+mn-cs"/>
              </a:rPr>
              <a:t>Pflege</a:t>
            </a:r>
            <a:r>
              <a:rPr lang="en-US" sz="1800" kern="1200" dirty="0">
                <a:solidFill>
                  <a:schemeClr val="tx1"/>
                </a:solidFill>
                <a:latin typeface="+mn-lt"/>
                <a:ea typeface="+mn-ea"/>
                <a:cs typeface="+mn-cs"/>
              </a:rPr>
              <a:t>“</a:t>
            </a:r>
          </a:p>
          <a:p>
            <a:pPr marL="228600" indent="-228600">
              <a:buFont typeface="+mj-lt"/>
              <a:buAutoNum type="arabicPeriod"/>
            </a:pPr>
            <a:endParaRPr lang="en-US" sz="1800" kern="1200" dirty="0" err="1">
              <a:solidFill>
                <a:schemeClr val="tx1"/>
              </a:solidFill>
              <a:latin typeface="+mn-lt"/>
              <a:ea typeface="+mn-ea"/>
              <a:cs typeface="+mn-cs"/>
            </a:endParaRPr>
          </a:p>
        </p:txBody>
      </p:sp>
    </p:spTree>
    <p:extLst>
      <p:ext uri="{BB962C8B-B14F-4D97-AF65-F5344CB8AC3E}">
        <p14:creationId xmlns:p14="http://schemas.microsoft.com/office/powerpoint/2010/main" val="41215912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7"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A6730377-670A-9359-9BB9-7260B7CE1A4F}"/>
              </a:ext>
            </a:extLst>
          </p:cNvPr>
          <p:cNvSpPr>
            <a:spLocks noGrp="1"/>
          </p:cNvSpPr>
          <p:nvPr>
            <p:ph type="title"/>
          </p:nvPr>
        </p:nvSpPr>
        <p:spPr>
          <a:xfrm>
            <a:off x="279207" y="908784"/>
            <a:ext cx="3479402" cy="5020151"/>
          </a:xfrm>
        </p:spPr>
        <p:txBody>
          <a:bodyPr anchor="b">
            <a:normAutofit/>
          </a:bodyPr>
          <a:lstStyle/>
          <a:p>
            <a:pPr algn="r"/>
            <a:r>
              <a:rPr lang="de-DE" sz="3400" dirty="0">
                <a:solidFill>
                  <a:schemeClr val="bg1"/>
                </a:solidFill>
              </a:rPr>
              <a:t>Aktuelle Entwicklungen: </a:t>
            </a:r>
            <a:r>
              <a:rPr lang="de-DE" sz="3600" dirty="0">
                <a:solidFill>
                  <a:schemeClr val="bg1"/>
                </a:solidFill>
              </a:rPr>
              <a:t>Übersicht BMBF-Förderprogramm „Prozess-entwicklung und</a:t>
            </a:r>
            <a:br>
              <a:rPr lang="de-DE" sz="3600" dirty="0">
                <a:solidFill>
                  <a:schemeClr val="bg1"/>
                </a:solidFill>
              </a:rPr>
            </a:br>
            <a:r>
              <a:rPr lang="de-DE" sz="3600" dirty="0">
                <a:solidFill>
                  <a:schemeClr val="bg1"/>
                </a:solidFill>
              </a:rPr>
              <a:t> -begleitung zum KI-Einsatz in der Pflege – </a:t>
            </a:r>
            <a:r>
              <a:rPr lang="de-DE" sz="3600" dirty="0" err="1">
                <a:solidFill>
                  <a:schemeClr val="bg1"/>
                </a:solidFill>
              </a:rPr>
              <a:t>ProKIP</a:t>
            </a:r>
            <a:r>
              <a:rPr lang="de-DE" sz="3600" dirty="0">
                <a:solidFill>
                  <a:schemeClr val="bg1"/>
                </a:solidFill>
              </a:rPr>
              <a:t>“</a:t>
            </a:r>
            <a:br>
              <a:rPr lang="de-DE" sz="3600" dirty="0">
                <a:solidFill>
                  <a:schemeClr val="bg1"/>
                </a:solidFill>
              </a:rPr>
            </a:br>
            <a:endParaRPr lang="de-DE" sz="3400" dirty="0">
              <a:solidFill>
                <a:schemeClr val="bg1"/>
              </a:solidFill>
            </a:endParaRPr>
          </a:p>
        </p:txBody>
      </p:sp>
      <p:sp>
        <p:nvSpPr>
          <p:cNvPr id="3" name="Inhaltsplatzhalter 2">
            <a:extLst>
              <a:ext uri="{FF2B5EF4-FFF2-40B4-BE49-F238E27FC236}">
                <a16:creationId xmlns:a16="http://schemas.microsoft.com/office/drawing/2014/main" id="{584750D5-E19B-9C65-90CB-6EA0B779A662}"/>
              </a:ext>
            </a:extLst>
          </p:cNvPr>
          <p:cNvSpPr>
            <a:spLocks noGrp="1"/>
          </p:cNvSpPr>
          <p:nvPr>
            <p:ph idx="1"/>
          </p:nvPr>
        </p:nvSpPr>
        <p:spPr>
          <a:xfrm>
            <a:off x="4180180" y="649480"/>
            <a:ext cx="7828939" cy="5546047"/>
          </a:xfrm>
        </p:spPr>
        <p:txBody>
          <a:bodyPr anchor="ctr">
            <a:normAutofit fontScale="92500" lnSpcReduction="20000"/>
          </a:bodyPr>
          <a:lstStyle/>
          <a:p>
            <a:r>
              <a:rPr lang="de-DE" sz="2000" dirty="0"/>
              <a:t>PFLIP - Sektorenübergreifender Pflege-Kerndatensatz und Pflege-</a:t>
            </a:r>
            <a:r>
              <a:rPr lang="de-DE" sz="2000" dirty="0" err="1"/>
              <a:t>Datenrepository</a:t>
            </a:r>
            <a:r>
              <a:rPr lang="de-DE" sz="2000" dirty="0"/>
              <a:t> -&gt; einheitlich nutzbare Datenbasis für die Pflegeversorgung und Forschung</a:t>
            </a:r>
          </a:p>
          <a:p>
            <a:r>
              <a:rPr lang="de-DE" sz="2000" dirty="0" err="1"/>
              <a:t>PfleDaKi</a:t>
            </a:r>
            <a:r>
              <a:rPr lang="de-DE" sz="2000" dirty="0"/>
              <a:t>: Repositorium zur Datenverwaltung für pflegeunterstützende KI-Anwendungen -&gt; Plattform von pflegerelevanten Quellen wie beispielsweise Medizingeräten, Pflegedokumentationssystemen oder elektronischen Geräten (z.B. Smartwatches) für Forschung und Entwicklung</a:t>
            </a:r>
          </a:p>
          <a:p>
            <a:endParaRPr lang="de-DE" sz="2000" dirty="0"/>
          </a:p>
          <a:p>
            <a:r>
              <a:rPr lang="de-DE" sz="2000" dirty="0"/>
              <a:t>KI in der Pflege: Sturz, Delir, Medikation (KIP-SDM) -&gt; Sturzprävention</a:t>
            </a:r>
          </a:p>
          <a:p>
            <a:r>
              <a:rPr lang="de-DE" sz="2000" dirty="0"/>
              <a:t>Hybrides KI-System zur </a:t>
            </a:r>
            <a:r>
              <a:rPr lang="de-DE" sz="2000" dirty="0" err="1"/>
              <a:t>Delirprädiktion</a:t>
            </a:r>
            <a:r>
              <a:rPr lang="de-DE" sz="2000" dirty="0"/>
              <a:t> für die Entlastung der Pflegepraxis (KIDELIR) -&gt; </a:t>
            </a:r>
            <a:r>
              <a:rPr lang="de-DE" sz="2000" dirty="0" err="1"/>
              <a:t>Delirrisikovorhersage</a:t>
            </a:r>
            <a:endParaRPr lang="de-DE" sz="2000" dirty="0"/>
          </a:p>
          <a:p>
            <a:r>
              <a:rPr lang="de-DE" sz="2000" dirty="0"/>
              <a:t>EPWUF-KI Hybrides KI-System zur Versorgung des diabetischen Fußsyndroms -&gt; Versorgungsqualität und den Heilungsverlauf von DFS-Betroffenen mit chronischen Wunden verbessern </a:t>
            </a:r>
          </a:p>
          <a:p>
            <a:r>
              <a:rPr lang="de-DE" sz="2000" dirty="0"/>
              <a:t>KIADEKU - Wundarten mit KI sicher bestimmen -&gt; Dekubitus und Inkontinenz-assoziierte Dermatitis unterscheiden</a:t>
            </a:r>
          </a:p>
          <a:p>
            <a:r>
              <a:rPr lang="de-DE" sz="2000" dirty="0"/>
              <a:t>PYSA - Pflegedokumentation mit hybridem Sprachassistenten -&gt;  Dokumentation frei und interaktiv am Smartphone einsprechen</a:t>
            </a:r>
          </a:p>
          <a:p>
            <a:r>
              <a:rPr lang="de-DE" sz="2000" dirty="0" err="1"/>
              <a:t>ViKI</a:t>
            </a:r>
            <a:r>
              <a:rPr lang="de-DE" sz="2000" dirty="0"/>
              <a:t> pro - Digitale Entscheidungshilfe für die Pflege -&gt; </a:t>
            </a:r>
            <a:r>
              <a:rPr lang="de-DE" sz="2000" b="0" i="0" u="none" strike="noStrike" dirty="0">
                <a:effectLst/>
                <a:latin typeface="Open Sans" panose="020B0606030504020204" pitchFamily="34" charset="0"/>
              </a:rPr>
              <a:t>Das hybride KI-System soll Pflegekräfte pflegewissenschaftlich fundiert bei Entscheidungen unterstützen.</a:t>
            </a:r>
            <a:endParaRPr lang="de-DE" sz="2000" dirty="0"/>
          </a:p>
        </p:txBody>
      </p:sp>
      <p:sp>
        <p:nvSpPr>
          <p:cNvPr id="4" name="Textfeld 3">
            <a:extLst>
              <a:ext uri="{FF2B5EF4-FFF2-40B4-BE49-F238E27FC236}">
                <a16:creationId xmlns:a16="http://schemas.microsoft.com/office/drawing/2014/main" id="{C302EAC9-143D-CAD0-72D6-8F300B0EAD12}"/>
              </a:ext>
            </a:extLst>
          </p:cNvPr>
          <p:cNvSpPr txBox="1"/>
          <p:nvPr/>
        </p:nvSpPr>
        <p:spPr>
          <a:xfrm>
            <a:off x="4754132" y="6395958"/>
            <a:ext cx="6718506" cy="2616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solidFill>
                  <a:prstClr val="black"/>
                </a:solidFill>
                <a:effectLst/>
                <a:uLnTx/>
                <a:uFillTx/>
                <a:latin typeface="Calibri" panose="020F0502020204030204"/>
                <a:ea typeface="+mn-ea"/>
                <a:cs typeface="+mn-cs"/>
              </a:rPr>
              <a:t>Quelle: </a:t>
            </a:r>
            <a:r>
              <a:rPr kumimoji="0" lang="de-DE" sz="1100" b="0" i="0" u="none" strike="noStrike" kern="1200" cap="none" spc="0" normalizeH="0" baseline="0" noProof="0" dirty="0">
                <a:ln>
                  <a:noFill/>
                </a:ln>
                <a:solidFill>
                  <a:srgbClr val="333334"/>
                </a:solidFill>
                <a:effectLst/>
                <a:uLnTx/>
                <a:uFillTx/>
                <a:latin typeface="Open Sans" panose="020B0606030504020204" pitchFamily="34" charset="0"/>
                <a:ea typeface="+mn-ea"/>
                <a:cs typeface="+mn-cs"/>
              </a:rPr>
              <a:t>Prozessentwicklung und -begleitung zum KI-Einsatz in der Pflege – </a:t>
            </a:r>
            <a:r>
              <a:rPr kumimoji="0" lang="de-DE" sz="1100" b="0" i="0" u="none" strike="noStrike" kern="1200" cap="none" spc="0" normalizeH="0" baseline="0" noProof="0" dirty="0" err="1">
                <a:ln>
                  <a:noFill/>
                </a:ln>
                <a:solidFill>
                  <a:srgbClr val="333334"/>
                </a:solidFill>
                <a:effectLst/>
                <a:uLnTx/>
                <a:uFillTx/>
                <a:latin typeface="Open Sans" panose="020B0606030504020204" pitchFamily="34" charset="0"/>
                <a:ea typeface="+mn-ea"/>
                <a:cs typeface="+mn-cs"/>
              </a:rPr>
              <a:t>ProKIP</a:t>
            </a:r>
            <a:r>
              <a:rPr kumimoji="0" lang="de-DE" sz="1100" b="0" i="0" u="none" strike="noStrike" kern="1200" cap="none" spc="0" normalizeH="0" baseline="0" noProof="0" dirty="0">
                <a:ln>
                  <a:noFill/>
                </a:ln>
                <a:solidFill>
                  <a:srgbClr val="333334"/>
                </a:solidFill>
                <a:effectLst/>
                <a:uLnTx/>
                <a:uFillTx/>
                <a:latin typeface="Open Sans" panose="020B0606030504020204" pitchFamily="34" charset="0"/>
                <a:ea typeface="+mn-ea"/>
                <a:cs typeface="+mn-cs"/>
              </a:rPr>
              <a:t>; </a:t>
            </a:r>
            <a:r>
              <a:rPr kumimoji="0" lang="de-DE" sz="1100" b="0" i="0" u="none" strike="noStrike" kern="1200" cap="none" spc="0" normalizeH="0" baseline="0" noProof="0" dirty="0">
                <a:ln>
                  <a:noFill/>
                </a:ln>
                <a:solidFill>
                  <a:srgbClr val="333334"/>
                </a:solidFill>
                <a:effectLst/>
                <a:uLnTx/>
                <a:uFillTx/>
                <a:latin typeface="Open Sans" panose="020B0606030504020204" pitchFamily="34" charset="0"/>
                <a:ea typeface="+mn-ea"/>
                <a:cs typeface="+mn-cs"/>
                <a:hlinkClick r:id="rId2"/>
              </a:rPr>
              <a:t>https://prokip.care</a:t>
            </a:r>
            <a:endParaRPr kumimoji="0" lang="de-DE" sz="1100" b="0" i="0" u="none" strike="noStrike" kern="1200" cap="none" spc="0" normalizeH="0" baseline="0" noProof="0" dirty="0">
              <a:ln>
                <a:noFill/>
              </a:ln>
              <a:solidFill>
                <a:srgbClr val="333334"/>
              </a:solidFill>
              <a:effectLst/>
              <a:uLnTx/>
              <a:uFillTx/>
              <a:latin typeface="Open Sans" panose="020B0606030504020204" pitchFamily="34" charset="0"/>
              <a:ea typeface="+mn-ea"/>
              <a:cs typeface="+mn-cs"/>
            </a:endParaRPr>
          </a:p>
        </p:txBody>
      </p:sp>
    </p:spTree>
    <p:extLst>
      <p:ext uri="{BB962C8B-B14F-4D97-AF65-F5344CB8AC3E}">
        <p14:creationId xmlns:p14="http://schemas.microsoft.com/office/powerpoint/2010/main" val="31648612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78C24D9E-5F46-49D1-A359-F03E5990410E}"/>
              </a:ext>
            </a:extLst>
          </p:cNvPr>
          <p:cNvSpPr>
            <a:spLocks noGrp="1"/>
          </p:cNvSpPr>
          <p:nvPr>
            <p:ph type="title"/>
          </p:nvPr>
        </p:nvSpPr>
        <p:spPr>
          <a:xfrm>
            <a:off x="1371597" y="348865"/>
            <a:ext cx="10044023" cy="877729"/>
          </a:xfrm>
        </p:spPr>
        <p:txBody>
          <a:bodyPr anchor="ctr">
            <a:normAutofit/>
          </a:bodyPr>
          <a:lstStyle/>
          <a:p>
            <a:r>
              <a:rPr lang="de-DE" sz="2800" dirty="0">
                <a:solidFill>
                  <a:srgbClr val="FFFFFF"/>
                </a:solidFill>
              </a:rPr>
              <a:t>Aktuelle Entwicklungen: Beispiel „</a:t>
            </a:r>
            <a:r>
              <a:rPr lang="de-DE" sz="2800" dirty="0" err="1">
                <a:solidFill>
                  <a:srgbClr val="FFFFFF"/>
                </a:solidFill>
              </a:rPr>
              <a:t>ViKI</a:t>
            </a:r>
            <a:r>
              <a:rPr lang="de-DE" sz="2800" dirty="0">
                <a:solidFill>
                  <a:srgbClr val="FFFFFF"/>
                </a:solidFill>
              </a:rPr>
              <a:t> pro - Digitale Entscheidungshilfe für die Pflege“</a:t>
            </a:r>
          </a:p>
        </p:txBody>
      </p:sp>
      <p:graphicFrame>
        <p:nvGraphicFramePr>
          <p:cNvPr id="4" name="Inhaltsplatzhalter 3">
            <a:extLst>
              <a:ext uri="{FF2B5EF4-FFF2-40B4-BE49-F238E27FC236}">
                <a16:creationId xmlns:a16="http://schemas.microsoft.com/office/drawing/2014/main" id="{CBA75151-84DD-145F-AAAD-C150EAF243B3}"/>
              </a:ext>
            </a:extLst>
          </p:cNvPr>
          <p:cNvGraphicFramePr>
            <a:graphicFrameLocks noGrp="1"/>
          </p:cNvGraphicFramePr>
          <p:nvPr>
            <p:ph idx="1"/>
          </p:nvPr>
        </p:nvGraphicFramePr>
        <p:xfrm>
          <a:off x="-2" y="1575459"/>
          <a:ext cx="12191998" cy="52825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311428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5DA46D72-6B64-3AE7-6FF0-E6A141E1F13A}"/>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n-US" sz="4000" kern="1200" dirty="0" err="1">
                <a:solidFill>
                  <a:srgbClr val="FFFFFF"/>
                </a:solidFill>
                <a:latin typeface="+mj-lt"/>
                <a:ea typeface="+mj-ea"/>
                <a:cs typeface="+mj-cs"/>
              </a:rPr>
              <a:t>Konzept</a:t>
            </a:r>
            <a:r>
              <a:rPr lang="en-US" sz="4000" kern="1200" dirty="0">
                <a:solidFill>
                  <a:srgbClr val="FFFFFF"/>
                </a:solidFill>
                <a:latin typeface="+mj-lt"/>
                <a:ea typeface="+mj-ea"/>
                <a:cs typeface="+mj-cs"/>
              </a:rPr>
              <a:t> des </a:t>
            </a:r>
            <a:r>
              <a:rPr lang="en-US" sz="4000" kern="1200" dirty="0" err="1">
                <a:solidFill>
                  <a:srgbClr val="FFFFFF"/>
                </a:solidFill>
                <a:latin typeface="+mj-lt"/>
                <a:ea typeface="+mj-ea"/>
                <a:cs typeface="+mj-cs"/>
              </a:rPr>
              <a:t>Projektes</a:t>
            </a:r>
            <a:r>
              <a:rPr lang="en-US" sz="4000" kern="1200" dirty="0">
                <a:solidFill>
                  <a:srgbClr val="FFFFFF"/>
                </a:solidFill>
                <a:latin typeface="+mj-lt"/>
                <a:ea typeface="+mj-ea"/>
                <a:cs typeface="+mj-cs"/>
              </a:rPr>
              <a:t> </a:t>
            </a:r>
            <a:r>
              <a:rPr lang="en-US" sz="4000" kern="1200" dirty="0" err="1">
                <a:solidFill>
                  <a:srgbClr val="FFFFFF"/>
                </a:solidFill>
                <a:latin typeface="+mj-lt"/>
                <a:ea typeface="+mj-ea"/>
                <a:cs typeface="+mj-cs"/>
              </a:rPr>
              <a:t>ViKi</a:t>
            </a:r>
            <a:r>
              <a:rPr lang="en-US" sz="4000" kern="1200" dirty="0">
                <a:solidFill>
                  <a:srgbClr val="FFFFFF"/>
                </a:solidFill>
                <a:latin typeface="+mj-lt"/>
                <a:ea typeface="+mj-ea"/>
                <a:cs typeface="+mj-cs"/>
              </a:rPr>
              <a:t> pro</a:t>
            </a:r>
          </a:p>
        </p:txBody>
      </p:sp>
      <p:pic>
        <p:nvPicPr>
          <p:cNvPr id="5" name="Inhaltsplatzhalter 4" descr="Ein Bild, das Text, Screenshot, Diagramm, Design enthält.&#10;&#10;Automatisch generierte Beschreibung">
            <a:extLst>
              <a:ext uri="{FF2B5EF4-FFF2-40B4-BE49-F238E27FC236}">
                <a16:creationId xmlns:a16="http://schemas.microsoft.com/office/drawing/2014/main" id="{6BBFCF24-9070-9E52-7BD3-EA224BF292AD}"/>
              </a:ext>
            </a:extLst>
          </p:cNvPr>
          <p:cNvPicPr>
            <a:picLocks noGrp="1" noChangeAspect="1"/>
          </p:cNvPicPr>
          <p:nvPr>
            <p:ph idx="1"/>
          </p:nvPr>
        </p:nvPicPr>
        <p:blipFill>
          <a:blip r:embed="rId3"/>
          <a:stretch>
            <a:fillRect/>
          </a:stretch>
        </p:blipFill>
        <p:spPr>
          <a:xfrm>
            <a:off x="1835557" y="1827171"/>
            <a:ext cx="8520880" cy="4452160"/>
          </a:xfrm>
          <a:prstGeom prst="rect">
            <a:avLst/>
          </a:prstGeom>
        </p:spPr>
      </p:pic>
      <p:sp>
        <p:nvSpPr>
          <p:cNvPr id="7" name="Textfeld 6">
            <a:extLst>
              <a:ext uri="{FF2B5EF4-FFF2-40B4-BE49-F238E27FC236}">
                <a16:creationId xmlns:a16="http://schemas.microsoft.com/office/drawing/2014/main" id="{37D4E528-8194-DDD3-B250-CE1030B262D7}"/>
              </a:ext>
            </a:extLst>
          </p:cNvPr>
          <p:cNvSpPr txBox="1"/>
          <p:nvPr/>
        </p:nvSpPr>
        <p:spPr>
          <a:xfrm>
            <a:off x="917778" y="6448049"/>
            <a:ext cx="10356439" cy="493487"/>
          </a:xfrm>
          <a:prstGeom prst="rect">
            <a:avLst/>
          </a:prstGeom>
        </p:spPr>
        <p:txBody>
          <a:bodyPr vert="horz" lIns="91440" tIns="45720" rIns="91440" bIns="45720" rtlCol="0" anchor="t">
            <a:normAutofit fontScale="85000" lnSpcReduction="10000"/>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Bildquelle</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https://</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www.itwm.fraunhofer.de</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/de/</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abteilungen</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optimierung</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/life-sciences/ki-</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pflegeplanung.html</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12086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p:cNvSpPr>
            <a:spLocks noGrp="1"/>
          </p:cNvSpPr>
          <p:nvPr>
            <p:ph type="ctrTitle"/>
          </p:nvPr>
        </p:nvSpPr>
        <p:spPr>
          <a:xfrm>
            <a:off x="660041" y="2767106"/>
            <a:ext cx="2880828" cy="3071906"/>
          </a:xfrm>
        </p:spPr>
        <p:txBody>
          <a:bodyPr anchor="t">
            <a:normAutofit/>
          </a:bodyPr>
          <a:lstStyle/>
          <a:p>
            <a:pPr algn="l"/>
            <a:r>
              <a:rPr lang="de-DE" sz="3100">
                <a:solidFill>
                  <a:srgbClr val="FFFFFF"/>
                </a:solidFill>
              </a:rPr>
              <a:t>Civic Coding – Innovationsnetz KI für das Gemeinwohl</a:t>
            </a:r>
          </a:p>
        </p:txBody>
      </p:sp>
      <p:sp>
        <p:nvSpPr>
          <p:cNvPr id="3" name="Subtitle 2"/>
          <p:cNvSpPr>
            <a:spLocks noGrp="1"/>
          </p:cNvSpPr>
          <p:nvPr>
            <p:ph type="subTitle" idx="1"/>
          </p:nvPr>
        </p:nvSpPr>
        <p:spPr>
          <a:xfrm>
            <a:off x="660042" y="806824"/>
            <a:ext cx="2919738" cy="1494117"/>
          </a:xfrm>
        </p:spPr>
        <p:txBody>
          <a:bodyPr anchor="b">
            <a:normAutofit/>
          </a:bodyPr>
          <a:lstStyle/>
          <a:p>
            <a:pPr algn="l"/>
            <a:r>
              <a:rPr lang="de-DE" sz="2000" dirty="0">
                <a:solidFill>
                  <a:srgbClr val="FFFFFF"/>
                </a:solidFill>
              </a:rPr>
              <a:t>Praktisches Beispiel</a:t>
            </a:r>
          </a:p>
        </p:txBody>
      </p:sp>
      <p:pic>
        <p:nvPicPr>
          <p:cNvPr id="5" name="Grafik 4" descr="Ein Bild, das Grafiken, Schrift, Grafikdesign, Kreis enthält.&#10;&#10;Automatisch generierte Beschreibung">
            <a:extLst>
              <a:ext uri="{FF2B5EF4-FFF2-40B4-BE49-F238E27FC236}">
                <a16:creationId xmlns:a16="http://schemas.microsoft.com/office/drawing/2014/main" id="{FC85ADA9-F0E8-B5B3-6BA4-A13CA25A0D06}"/>
              </a:ext>
            </a:extLst>
          </p:cNvPr>
          <p:cNvPicPr>
            <a:picLocks noChangeAspect="1"/>
          </p:cNvPicPr>
          <p:nvPr/>
        </p:nvPicPr>
        <p:blipFill>
          <a:blip r:embed="rId2"/>
          <a:stretch>
            <a:fillRect/>
          </a:stretch>
        </p:blipFill>
        <p:spPr>
          <a:xfrm>
            <a:off x="4502428" y="2047076"/>
            <a:ext cx="7225748" cy="2763848"/>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6958E5B-89A1-7562-B30F-F44C7A008EC0}"/>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n-US" sz="4000" kern="1200">
                <a:solidFill>
                  <a:srgbClr val="FFFFFF"/>
                </a:solidFill>
                <a:latin typeface="+mj-lt"/>
                <a:ea typeface="+mj-ea"/>
                <a:cs typeface="+mj-cs"/>
              </a:rPr>
              <a:t>Was ist Civic Coding?</a:t>
            </a:r>
          </a:p>
        </p:txBody>
      </p:sp>
      <p:pic>
        <p:nvPicPr>
          <p:cNvPr id="4" name="Onlinemedien 3" descr="dss 2024 | KI für das Gemeinwohl: Civic Coding in der Praxis">
            <a:hlinkClick r:id="" action="ppaction://media"/>
            <a:extLst>
              <a:ext uri="{FF2B5EF4-FFF2-40B4-BE49-F238E27FC236}">
                <a16:creationId xmlns:a16="http://schemas.microsoft.com/office/drawing/2014/main" id="{A0E615B0-B9DE-B96D-2E33-C7230ECC0456}"/>
              </a:ext>
            </a:extLst>
          </p:cNvPr>
          <p:cNvPicPr>
            <a:picLocks noGrp="1" noRot="1" noChangeAspect="1"/>
          </p:cNvPicPr>
          <p:nvPr>
            <p:ph idx="1"/>
            <a:videoFile r:link="rId1"/>
          </p:nvPr>
        </p:nvPicPr>
        <p:blipFill>
          <a:blip r:embed="rId4"/>
          <a:stretch>
            <a:fillRect/>
          </a:stretch>
        </p:blipFill>
        <p:spPr>
          <a:xfrm>
            <a:off x="2156035" y="1966293"/>
            <a:ext cx="7879929" cy="4452160"/>
          </a:xfrm>
          <a:prstGeom prst="rect">
            <a:avLst/>
          </a:prstGeom>
        </p:spPr>
      </p:pic>
    </p:spTree>
    <p:extLst>
      <p:ext uri="{BB962C8B-B14F-4D97-AF65-F5344CB8AC3E}">
        <p14:creationId xmlns:p14="http://schemas.microsoft.com/office/powerpoint/2010/main" val="2980231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371599" y="294538"/>
            <a:ext cx="9895951" cy="1033669"/>
          </a:xfrm>
        </p:spPr>
        <p:txBody>
          <a:bodyPr>
            <a:normAutofit/>
          </a:bodyPr>
          <a:lstStyle/>
          <a:p>
            <a:r>
              <a:rPr lang="de-DE" sz="4000">
                <a:solidFill>
                  <a:srgbClr val="FFFFFF"/>
                </a:solidFill>
              </a:rPr>
              <a:t>Was ist Civic Coding?</a:t>
            </a:r>
          </a:p>
        </p:txBody>
      </p:sp>
      <p:sp>
        <p:nvSpPr>
          <p:cNvPr id="3" name="Content Placeholder 2"/>
          <p:cNvSpPr>
            <a:spLocks noGrp="1"/>
          </p:cNvSpPr>
          <p:nvPr>
            <p:ph idx="1"/>
          </p:nvPr>
        </p:nvSpPr>
        <p:spPr>
          <a:xfrm>
            <a:off x="1371599" y="2318197"/>
            <a:ext cx="9724031" cy="3683358"/>
          </a:xfrm>
        </p:spPr>
        <p:txBody>
          <a:bodyPr anchor="ctr">
            <a:normAutofit/>
          </a:bodyPr>
          <a:lstStyle/>
          <a:p>
            <a:pPr marL="0" indent="0">
              <a:buNone/>
            </a:pPr>
            <a:r>
              <a:rPr lang="de-DE" sz="2000" dirty="0"/>
              <a:t>• Eine ressortübergreifende Initiative von BMAS, BMFSFJ und BMUV.</a:t>
            </a:r>
          </a:p>
          <a:p>
            <a:pPr marL="0" indent="0">
              <a:buNone/>
            </a:pPr>
            <a:r>
              <a:rPr lang="de-DE" sz="2000" dirty="0"/>
              <a:t>• Ziel: Entwicklung und Nutzung von KI für das Gemeinwohl fördern.</a:t>
            </a:r>
          </a:p>
          <a:p>
            <a:pPr marL="0" indent="0">
              <a:buNone/>
            </a:pPr>
            <a:r>
              <a:rPr lang="de-DE" sz="2000" dirty="0"/>
              <a:t>• Schwerpunkt: Zusammenarbeit zwischen Zivilgesellschaft, Forschung, Politik und Wirtschaft.</a:t>
            </a:r>
          </a:p>
          <a:p>
            <a:pPr marL="0" indent="0">
              <a:buNone/>
            </a:pPr>
            <a:r>
              <a:rPr lang="de-DE" sz="2000" dirty="0"/>
              <a:t>• Unterstützung durch Vernetzung, Kompetenzaufbau und Förderung.</a:t>
            </a:r>
          </a:p>
          <a:p>
            <a:pPr marL="0" indent="0">
              <a:buNone/>
            </a:pPr>
            <a:r>
              <a:rPr lang="de-DE" sz="2000" dirty="0"/>
              <a:t>• Fokus auf gemeinwohlorientierte KI in Bereichen wie Umwelt, Soziales und Demokratie.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371599" y="294538"/>
            <a:ext cx="9895951" cy="1033669"/>
          </a:xfrm>
        </p:spPr>
        <p:txBody>
          <a:bodyPr>
            <a:normAutofit/>
          </a:bodyPr>
          <a:lstStyle/>
          <a:p>
            <a:r>
              <a:rPr lang="de-DE" sz="4000">
                <a:solidFill>
                  <a:srgbClr val="FFFFFF"/>
                </a:solidFill>
              </a:rPr>
              <a:t>Prinzipien von Civic Coding</a:t>
            </a:r>
          </a:p>
        </p:txBody>
      </p:sp>
      <p:sp>
        <p:nvSpPr>
          <p:cNvPr id="3" name="Content Placeholder 2"/>
          <p:cNvSpPr>
            <a:spLocks noGrp="1"/>
          </p:cNvSpPr>
          <p:nvPr>
            <p:ph idx="1"/>
          </p:nvPr>
        </p:nvSpPr>
        <p:spPr>
          <a:xfrm>
            <a:off x="1371599" y="2318197"/>
            <a:ext cx="9724031" cy="3683358"/>
          </a:xfrm>
        </p:spPr>
        <p:txBody>
          <a:bodyPr anchor="ctr">
            <a:normAutofit/>
          </a:bodyPr>
          <a:lstStyle/>
          <a:p>
            <a:pPr marL="0" indent="0">
              <a:buNone/>
            </a:pPr>
            <a:r>
              <a:rPr lang="de-DE" sz="2000" dirty="0"/>
              <a:t>• Ressortübergreifend: Synergie der Kompetenzen von drei Ministerien.</a:t>
            </a:r>
          </a:p>
          <a:p>
            <a:pPr marL="0" indent="0">
              <a:buNone/>
            </a:pPr>
            <a:r>
              <a:rPr lang="de-DE" sz="2000" dirty="0"/>
              <a:t>• Bedarfsorientiert: Aktivitäten basieren auf identifizierten Bedürfnissen.</a:t>
            </a:r>
          </a:p>
          <a:p>
            <a:pPr marL="0" indent="0">
              <a:buNone/>
            </a:pPr>
            <a:r>
              <a:rPr lang="de-DE" sz="2000" dirty="0"/>
              <a:t>• Transparent: Erkenntnisse und Prozesse werden offen kommuniziert.</a:t>
            </a:r>
          </a:p>
          <a:p>
            <a:pPr marL="0" indent="0">
              <a:buNone/>
            </a:pPr>
            <a:r>
              <a:rPr lang="de-DE" sz="2000" dirty="0"/>
              <a:t>• Partizipativ: Beteiligung von Stakeholder*innen und Akteur*innen in Planung und Umsetzung.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66722" y="586855"/>
            <a:ext cx="3201366" cy="3387497"/>
          </a:xfrm>
        </p:spPr>
        <p:txBody>
          <a:bodyPr anchor="b">
            <a:normAutofit/>
          </a:bodyPr>
          <a:lstStyle/>
          <a:p>
            <a:pPr algn="r"/>
            <a:r>
              <a:rPr lang="de-DE" sz="4000">
                <a:solidFill>
                  <a:srgbClr val="FFFFFF"/>
                </a:solidFill>
              </a:rPr>
              <a:t>Ziele von Civic Coding</a:t>
            </a:r>
          </a:p>
        </p:txBody>
      </p:sp>
      <p:sp>
        <p:nvSpPr>
          <p:cNvPr id="3" name="Content Placeholder 2"/>
          <p:cNvSpPr>
            <a:spLocks noGrp="1"/>
          </p:cNvSpPr>
          <p:nvPr>
            <p:ph idx="1"/>
          </p:nvPr>
        </p:nvSpPr>
        <p:spPr>
          <a:xfrm>
            <a:off x="4810259" y="649480"/>
            <a:ext cx="6555347" cy="5546047"/>
          </a:xfrm>
        </p:spPr>
        <p:txBody>
          <a:bodyPr anchor="ctr">
            <a:normAutofit/>
          </a:bodyPr>
          <a:lstStyle/>
          <a:p>
            <a:pPr marL="0" indent="0">
              <a:buNone/>
            </a:pPr>
            <a:r>
              <a:rPr lang="de-DE" sz="2000" dirty="0"/>
              <a:t>• Verbreitung von gemeinwohlorientierter KI in Gesellschaft und Zivilgesellschaft.</a:t>
            </a:r>
          </a:p>
          <a:p>
            <a:pPr marL="0" indent="0">
              <a:buNone/>
            </a:pPr>
            <a:r>
              <a:rPr lang="de-DE" sz="2000" dirty="0"/>
              <a:t>• Förderung von KI-Kompetenzen und Wissensaufbau.</a:t>
            </a:r>
          </a:p>
          <a:p>
            <a:pPr marL="0" indent="0">
              <a:buNone/>
            </a:pPr>
            <a:r>
              <a:rPr lang="de-DE" sz="2000" dirty="0"/>
              <a:t>• Unterstützung zivilgesellschaftlicher Initiativen und Projekte mit Fokus auf Gemeinwohl.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66722" y="586855"/>
            <a:ext cx="3201366" cy="3387497"/>
          </a:xfrm>
        </p:spPr>
        <p:txBody>
          <a:bodyPr anchor="b">
            <a:normAutofit/>
          </a:bodyPr>
          <a:lstStyle/>
          <a:p>
            <a:pPr algn="r"/>
            <a:r>
              <a:rPr lang="de-DE" sz="3400">
                <a:solidFill>
                  <a:srgbClr val="FFFFFF"/>
                </a:solidFill>
              </a:rPr>
              <a:t>Handlungsfelder von Civic Coding</a:t>
            </a:r>
          </a:p>
        </p:txBody>
      </p:sp>
      <p:sp>
        <p:nvSpPr>
          <p:cNvPr id="3" name="Content Placeholder 2"/>
          <p:cNvSpPr>
            <a:spLocks noGrp="1"/>
          </p:cNvSpPr>
          <p:nvPr>
            <p:ph idx="1"/>
          </p:nvPr>
        </p:nvSpPr>
        <p:spPr>
          <a:xfrm>
            <a:off x="4810259" y="649480"/>
            <a:ext cx="6555347" cy="5546047"/>
          </a:xfrm>
        </p:spPr>
        <p:txBody>
          <a:bodyPr anchor="ctr">
            <a:normAutofit/>
          </a:bodyPr>
          <a:lstStyle/>
          <a:p>
            <a:pPr marL="0" indent="0">
              <a:buNone/>
            </a:pPr>
            <a:r>
              <a:rPr lang="de-DE" sz="2000" dirty="0"/>
              <a:t>1. Information und Agenda-Setting: Sensibilisierung für Chancen und Herausforderungen.</a:t>
            </a:r>
          </a:p>
          <a:p>
            <a:pPr marL="0" indent="0">
              <a:buNone/>
            </a:pPr>
            <a:r>
              <a:rPr lang="de-DE" sz="2000" dirty="0"/>
              <a:t>2. Vernetzung und Kompetenzaufbau: Aufbau eines sichtbaren Innovationsnetzwerks.</a:t>
            </a:r>
          </a:p>
          <a:p>
            <a:pPr marL="0" indent="0">
              <a:buNone/>
            </a:pPr>
            <a:r>
              <a:rPr lang="de-DE" sz="2000" dirty="0"/>
              <a:t>3. Förderung: Bereitstellung von Fördermöglichkeiten für Projekte.</a:t>
            </a:r>
          </a:p>
          <a:p>
            <a:pPr marL="0" indent="0">
              <a:buNone/>
            </a:pPr>
            <a:r>
              <a:rPr lang="de-DE" sz="2000" dirty="0"/>
              <a:t>4. Infrastrukturen und Standards: Entwicklung langfristiger Strukturen.</a:t>
            </a:r>
          </a:p>
          <a:p>
            <a:pPr marL="0" indent="0">
              <a:buNone/>
            </a:pPr>
            <a:r>
              <a:rPr lang="de-DE" sz="2000" dirty="0"/>
              <a:t>5. Rahmenbedingungen und Diskurs: Schaffung von Plattformen für kritische Diskussionen.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6958E5B-89A1-7562-B30F-F44C7A008EC0}"/>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n-US" sz="2500" kern="1200">
                <a:solidFill>
                  <a:srgbClr val="FFFFFF"/>
                </a:solidFill>
                <a:latin typeface="+mj-lt"/>
                <a:ea typeface="+mj-ea"/>
                <a:cs typeface="+mj-cs"/>
              </a:rPr>
              <a:t>Beispiel 1</a:t>
            </a:r>
            <a:br>
              <a:rPr lang="en-US" sz="2500" kern="1200">
                <a:solidFill>
                  <a:srgbClr val="FFFFFF"/>
                </a:solidFill>
                <a:latin typeface="+mj-lt"/>
                <a:ea typeface="+mj-ea"/>
                <a:cs typeface="+mj-cs"/>
              </a:rPr>
            </a:br>
            <a:r>
              <a:rPr lang="en-US" sz="2500" kern="1200">
                <a:solidFill>
                  <a:srgbClr val="FFFFFF"/>
                </a:solidFill>
                <a:latin typeface="+mj-lt"/>
                <a:ea typeface="+mj-ea"/>
                <a:cs typeface="+mj-cs"/>
              </a:rPr>
              <a:t>“ErLesen” – Leichte Sprache durch KI</a:t>
            </a:r>
            <a:br>
              <a:rPr lang="en-US" sz="2500" kern="1200">
                <a:solidFill>
                  <a:srgbClr val="FFFFFF"/>
                </a:solidFill>
                <a:latin typeface="+mj-lt"/>
                <a:ea typeface="+mj-ea"/>
                <a:cs typeface="+mj-cs"/>
              </a:rPr>
            </a:br>
            <a:endParaRPr lang="en-US" sz="2500" kern="1200">
              <a:solidFill>
                <a:srgbClr val="FFFFFF"/>
              </a:solidFill>
              <a:latin typeface="+mj-lt"/>
              <a:ea typeface="+mj-ea"/>
              <a:cs typeface="+mj-cs"/>
            </a:endParaRPr>
          </a:p>
        </p:txBody>
      </p:sp>
      <p:pic>
        <p:nvPicPr>
          <p:cNvPr id="6" name="Onlinemedien 5" descr="dss 2024 | KI für das Gemeinwohl: Civic Coding in der Praxis">
            <a:hlinkClick r:id="" action="ppaction://media"/>
            <a:extLst>
              <a:ext uri="{FF2B5EF4-FFF2-40B4-BE49-F238E27FC236}">
                <a16:creationId xmlns:a16="http://schemas.microsoft.com/office/drawing/2014/main" id="{4585FB8F-7FC8-6487-4046-EBC666F9F079}"/>
              </a:ext>
            </a:extLst>
          </p:cNvPr>
          <p:cNvPicPr>
            <a:picLocks noGrp="1" noRot="1" noChangeAspect="1"/>
          </p:cNvPicPr>
          <p:nvPr>
            <p:ph idx="1"/>
            <a:videoFile r:link="rId1"/>
          </p:nvPr>
        </p:nvPicPr>
        <p:blipFill>
          <a:blip r:embed="rId4"/>
          <a:stretch>
            <a:fillRect/>
          </a:stretch>
        </p:blipFill>
        <p:spPr>
          <a:xfrm>
            <a:off x="2156035" y="1966293"/>
            <a:ext cx="7879929" cy="4452160"/>
          </a:xfrm>
          <a:prstGeom prst="rect">
            <a:avLst/>
          </a:prstGeom>
        </p:spPr>
      </p:pic>
    </p:spTree>
    <p:extLst>
      <p:ext uri="{BB962C8B-B14F-4D97-AF65-F5344CB8AC3E}">
        <p14:creationId xmlns:p14="http://schemas.microsoft.com/office/powerpoint/2010/main" val="3477903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6958E5B-89A1-7562-B30F-F44C7A008EC0}"/>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n-US" sz="2500" kern="1200" dirty="0" err="1">
                <a:solidFill>
                  <a:srgbClr val="FFFFFF"/>
                </a:solidFill>
                <a:latin typeface="+mj-lt"/>
                <a:ea typeface="+mj-ea"/>
                <a:cs typeface="+mj-cs"/>
              </a:rPr>
              <a:t>Beispiel</a:t>
            </a:r>
            <a:r>
              <a:rPr lang="en-US" sz="2500" kern="1200" dirty="0">
                <a:solidFill>
                  <a:srgbClr val="FFFFFF"/>
                </a:solidFill>
                <a:latin typeface="+mj-lt"/>
                <a:ea typeface="+mj-ea"/>
                <a:cs typeface="+mj-cs"/>
              </a:rPr>
              <a:t> 2</a:t>
            </a:r>
            <a:br>
              <a:rPr lang="en-US" sz="2500" kern="1200" dirty="0">
                <a:solidFill>
                  <a:srgbClr val="FFFFFF"/>
                </a:solidFill>
                <a:latin typeface="+mj-lt"/>
                <a:ea typeface="+mj-ea"/>
                <a:cs typeface="+mj-cs"/>
              </a:rPr>
            </a:br>
            <a:r>
              <a:rPr lang="en-US" sz="2500" kern="1200" dirty="0">
                <a:solidFill>
                  <a:srgbClr val="FFFFFF"/>
                </a:solidFill>
                <a:latin typeface="+mj-lt"/>
                <a:ea typeface="+mj-ea"/>
                <a:cs typeface="+mj-cs"/>
              </a:rPr>
              <a:t>“Mobile-Assist” – </a:t>
            </a:r>
            <a:r>
              <a:rPr lang="en-US" sz="2500" kern="1200" dirty="0" err="1">
                <a:solidFill>
                  <a:srgbClr val="FFFFFF"/>
                </a:solidFill>
                <a:latin typeface="+mj-lt"/>
                <a:ea typeface="+mj-ea"/>
                <a:cs typeface="+mj-cs"/>
              </a:rPr>
              <a:t>Assistenzsysteme</a:t>
            </a:r>
            <a:r>
              <a:rPr lang="en-US" sz="2500" kern="1200" dirty="0">
                <a:solidFill>
                  <a:srgbClr val="FFFFFF"/>
                </a:solidFill>
                <a:latin typeface="+mj-lt"/>
                <a:ea typeface="+mj-ea"/>
                <a:cs typeface="+mj-cs"/>
              </a:rPr>
              <a:t> in der Produktion</a:t>
            </a:r>
            <a:br>
              <a:rPr lang="en-US" sz="2500" kern="1200" dirty="0">
                <a:solidFill>
                  <a:srgbClr val="FFFFFF"/>
                </a:solidFill>
                <a:latin typeface="+mj-lt"/>
                <a:ea typeface="+mj-ea"/>
                <a:cs typeface="+mj-cs"/>
              </a:rPr>
            </a:br>
            <a:endParaRPr lang="en-US" sz="2500" kern="1200" dirty="0">
              <a:solidFill>
                <a:srgbClr val="FFFFFF"/>
              </a:solidFill>
              <a:latin typeface="+mj-lt"/>
              <a:ea typeface="+mj-ea"/>
              <a:cs typeface="+mj-cs"/>
            </a:endParaRPr>
          </a:p>
        </p:txBody>
      </p:sp>
      <p:pic>
        <p:nvPicPr>
          <p:cNvPr id="5" name="Onlinemedien 4" descr="dss 2024 | KI für das Gemeinwohl: Civic Coding in der Praxis">
            <a:hlinkClick r:id="" action="ppaction://media"/>
            <a:extLst>
              <a:ext uri="{FF2B5EF4-FFF2-40B4-BE49-F238E27FC236}">
                <a16:creationId xmlns:a16="http://schemas.microsoft.com/office/drawing/2014/main" id="{78A90959-A352-C744-94ED-286A73609A19}"/>
              </a:ext>
            </a:extLst>
          </p:cNvPr>
          <p:cNvPicPr>
            <a:picLocks noGrp="1" noRot="1" noChangeAspect="1"/>
          </p:cNvPicPr>
          <p:nvPr>
            <p:ph idx="1"/>
            <a:videoFile r:link="rId1"/>
          </p:nvPr>
        </p:nvPicPr>
        <p:blipFill>
          <a:blip r:embed="rId4"/>
          <a:stretch>
            <a:fillRect/>
          </a:stretch>
        </p:blipFill>
        <p:spPr>
          <a:xfrm>
            <a:off x="2246313" y="1825625"/>
            <a:ext cx="7700962" cy="4351338"/>
          </a:xfrm>
          <a:prstGeom prst="rect">
            <a:avLst/>
          </a:prstGeom>
        </p:spPr>
      </p:pic>
    </p:spTree>
    <p:extLst>
      <p:ext uri="{BB962C8B-B14F-4D97-AF65-F5344CB8AC3E}">
        <p14:creationId xmlns:p14="http://schemas.microsoft.com/office/powerpoint/2010/main" val="824851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6958E5B-89A1-7562-B30F-F44C7A008EC0}"/>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n-US" sz="2500" kern="1200" dirty="0" err="1">
                <a:solidFill>
                  <a:srgbClr val="FFFFFF"/>
                </a:solidFill>
                <a:latin typeface="+mj-lt"/>
                <a:ea typeface="+mj-ea"/>
                <a:cs typeface="+mj-cs"/>
              </a:rPr>
              <a:t>Beispiel</a:t>
            </a:r>
            <a:r>
              <a:rPr lang="en-US" sz="2500" kern="1200" dirty="0">
                <a:solidFill>
                  <a:srgbClr val="FFFFFF"/>
                </a:solidFill>
                <a:latin typeface="+mj-lt"/>
                <a:ea typeface="+mj-ea"/>
                <a:cs typeface="+mj-cs"/>
              </a:rPr>
              <a:t> </a:t>
            </a:r>
            <a:r>
              <a:rPr lang="en-US" sz="2500" dirty="0">
                <a:solidFill>
                  <a:srgbClr val="FFFFFF"/>
                </a:solidFill>
              </a:rPr>
              <a:t>3</a:t>
            </a:r>
            <a:br>
              <a:rPr lang="en-US" sz="2500" kern="1200" dirty="0">
                <a:solidFill>
                  <a:srgbClr val="FFFFFF"/>
                </a:solidFill>
                <a:latin typeface="+mj-lt"/>
                <a:ea typeface="+mj-ea"/>
                <a:cs typeface="+mj-cs"/>
              </a:rPr>
            </a:br>
            <a:r>
              <a:rPr lang="en-US" sz="2500" kern="1200" dirty="0">
                <a:solidFill>
                  <a:srgbClr val="FFFFFF"/>
                </a:solidFill>
                <a:latin typeface="+mj-lt"/>
                <a:ea typeface="+mj-ea"/>
                <a:cs typeface="+mj-cs"/>
              </a:rPr>
              <a:t>“</a:t>
            </a:r>
            <a:r>
              <a:rPr lang="en-US" sz="2500" kern="1200" dirty="0" err="1">
                <a:solidFill>
                  <a:srgbClr val="FFFFFF"/>
                </a:solidFill>
                <a:latin typeface="+mj-lt"/>
                <a:ea typeface="+mj-ea"/>
                <a:cs typeface="+mj-cs"/>
              </a:rPr>
              <a:t>Geisternetze</a:t>
            </a:r>
            <a:r>
              <a:rPr lang="en-US" sz="2500" kern="1200" dirty="0">
                <a:solidFill>
                  <a:srgbClr val="FFFFFF"/>
                </a:solidFill>
                <a:latin typeface="+mj-lt"/>
                <a:ea typeface="+mj-ea"/>
                <a:cs typeface="+mj-cs"/>
              </a:rPr>
              <a:t> &amp; KI” </a:t>
            </a:r>
          </a:p>
        </p:txBody>
      </p:sp>
      <p:pic>
        <p:nvPicPr>
          <p:cNvPr id="6" name="Onlinemedien 5" descr="dss 2024 | KI für das Gemeinwohl: Civic Coding in der Praxis">
            <a:hlinkClick r:id="" action="ppaction://media"/>
            <a:extLst>
              <a:ext uri="{FF2B5EF4-FFF2-40B4-BE49-F238E27FC236}">
                <a16:creationId xmlns:a16="http://schemas.microsoft.com/office/drawing/2014/main" id="{6B31D0AC-68B6-B43A-5E87-B165906C77A2}"/>
              </a:ext>
            </a:extLst>
          </p:cNvPr>
          <p:cNvPicPr>
            <a:picLocks noGrp="1" noRot="1" noChangeAspect="1"/>
          </p:cNvPicPr>
          <p:nvPr>
            <p:ph idx="1"/>
            <a:videoFile r:link="rId1"/>
          </p:nvPr>
        </p:nvPicPr>
        <p:blipFill>
          <a:blip r:embed="rId4"/>
          <a:stretch>
            <a:fillRect/>
          </a:stretch>
        </p:blipFill>
        <p:spPr>
          <a:xfrm>
            <a:off x="2246313" y="1825625"/>
            <a:ext cx="7700962" cy="4351338"/>
          </a:xfrm>
          <a:prstGeom prst="rect">
            <a:avLst/>
          </a:prstGeom>
        </p:spPr>
      </p:pic>
    </p:spTree>
    <p:extLst>
      <p:ext uri="{BB962C8B-B14F-4D97-AF65-F5344CB8AC3E}">
        <p14:creationId xmlns:p14="http://schemas.microsoft.com/office/powerpoint/2010/main" val="3489132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1">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el 1">
            <a:extLst>
              <a:ext uri="{FF2B5EF4-FFF2-40B4-BE49-F238E27FC236}">
                <a16:creationId xmlns:a16="http://schemas.microsoft.com/office/drawing/2014/main" id="{AC8F0588-AF25-DAB0-8ABF-3F84EF280FD1}"/>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4000" kern="1200">
                <a:solidFill>
                  <a:srgbClr val="FFFFFF"/>
                </a:solidFill>
                <a:latin typeface="+mj-lt"/>
                <a:ea typeface="+mj-ea"/>
                <a:cs typeface="+mj-cs"/>
              </a:rPr>
              <a:t>Beispiel: Leichte Sprache mit GPT</a:t>
            </a:r>
          </a:p>
        </p:txBody>
      </p:sp>
      <p:pic>
        <p:nvPicPr>
          <p:cNvPr id="5" name="Inhaltsplatzhalter 4" descr="Ein Bild, das Text, Screenshot, Schrift, Logo enthält.&#10;&#10;Automatisch generierte Beschreibung">
            <a:hlinkClick r:id="rId2"/>
            <a:extLst>
              <a:ext uri="{FF2B5EF4-FFF2-40B4-BE49-F238E27FC236}">
                <a16:creationId xmlns:a16="http://schemas.microsoft.com/office/drawing/2014/main" id="{233F9661-05BF-13AA-6DB2-0BB5D68B17FF}"/>
              </a:ext>
            </a:extLst>
          </p:cNvPr>
          <p:cNvPicPr>
            <a:picLocks noGrp="1" noChangeAspect="1"/>
          </p:cNvPicPr>
          <p:nvPr>
            <p:ph idx="1"/>
          </p:nvPr>
        </p:nvPicPr>
        <p:blipFill>
          <a:blip r:embed="rId3"/>
          <a:stretch>
            <a:fillRect/>
          </a:stretch>
        </p:blipFill>
        <p:spPr>
          <a:xfrm>
            <a:off x="5383049" y="467208"/>
            <a:ext cx="5464505" cy="5923584"/>
          </a:xfrm>
          <a:prstGeom prst="rect">
            <a:avLst/>
          </a:prstGeom>
          <a:ln>
            <a:noFill/>
          </a:ln>
          <a:effectLst>
            <a:outerShdw blurRad="292100" dist="139700" dir="2700000" algn="tl" rotWithShape="0">
              <a:srgbClr val="333333">
                <a:alpha val="65000"/>
              </a:srgbClr>
            </a:outerShdw>
          </a:effectLst>
        </p:spPr>
      </p:pic>
      <p:sp>
        <p:nvSpPr>
          <p:cNvPr id="6" name="Textfeld 5">
            <a:extLst>
              <a:ext uri="{FF2B5EF4-FFF2-40B4-BE49-F238E27FC236}">
                <a16:creationId xmlns:a16="http://schemas.microsoft.com/office/drawing/2014/main" id="{4B02FD3B-8E55-0AE7-EA29-033D99A139F0}"/>
              </a:ext>
            </a:extLst>
          </p:cNvPr>
          <p:cNvSpPr txBox="1"/>
          <p:nvPr/>
        </p:nvSpPr>
        <p:spPr>
          <a:xfrm>
            <a:off x="225413" y="5465578"/>
            <a:ext cx="3587777" cy="646331"/>
          </a:xfrm>
          <a:prstGeom prst="rect">
            <a:avLst/>
          </a:prstGeom>
          <a:noFill/>
        </p:spPr>
        <p:txBody>
          <a:bodyPr wrap="none" rtlCol="0">
            <a:spAutoFit/>
          </a:bodyPr>
          <a:lstStyle/>
          <a:p>
            <a:r>
              <a:rPr lang="de-DE" dirty="0">
                <a:hlinkClick r:id="rId2"/>
              </a:rPr>
              <a:t>https://optimeil.de/leichte-sprache/</a:t>
            </a:r>
            <a:endParaRPr lang="de-DE" dirty="0"/>
          </a:p>
          <a:p>
            <a:endParaRPr lang="de-DE" dirty="0"/>
          </a:p>
        </p:txBody>
      </p:sp>
    </p:spTree>
    <p:extLst>
      <p:ext uri="{BB962C8B-B14F-4D97-AF65-F5344CB8AC3E}">
        <p14:creationId xmlns:p14="http://schemas.microsoft.com/office/powerpoint/2010/main" val="30642775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03C6F4E6-30A1-4F63-C8CC-028750B5AAC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6668" cy="4570886"/>
            <a:chOff x="0" y="0"/>
            <a:chExt cx="12196668" cy="4570886"/>
          </a:xfrm>
        </p:grpSpPr>
        <p:sp>
          <p:nvSpPr>
            <p:cNvPr id="11" name="Rectangle 10">
              <a:extLst>
                <a:ext uri="{FF2B5EF4-FFF2-40B4-BE49-F238E27FC236}">
                  <a16:creationId xmlns:a16="http://schemas.microsoft.com/office/drawing/2014/main" id="{49EA7CA8-3AE6-4F5F-9932-63303CF2D4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12196668" cy="4570632"/>
            </a:xfrm>
            <a:prstGeom prst="rect">
              <a:avLst/>
            </a:prstGeom>
            <a:gradFill>
              <a:gsLst>
                <a:gs pos="0">
                  <a:schemeClr val="accent5"/>
                </a:gs>
                <a:gs pos="100000">
                  <a:schemeClr val="accent2"/>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E3E019-A259-1130-CC5C-3165020BC5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791"/>
              <a:ext cx="10565988" cy="4568095"/>
            </a:xfrm>
            <a:prstGeom prst="rect">
              <a:avLst/>
            </a:prstGeom>
            <a:gradFill flip="none" rotWithShape="1">
              <a:gsLst>
                <a:gs pos="3000">
                  <a:schemeClr val="accent2"/>
                </a:gs>
                <a:gs pos="40000">
                  <a:schemeClr val="accent2">
                    <a:alpha val="0"/>
                  </a:schemeClr>
                </a:gs>
              </a:gsLst>
              <a:lin ang="17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0769F99-CCA6-5CDC-D1E1-C59A4762F1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
              <a:ext cx="12192000" cy="4549891"/>
            </a:xfrm>
            <a:prstGeom prst="rect">
              <a:avLst/>
            </a:prstGeom>
            <a:gradFill>
              <a:gsLst>
                <a:gs pos="0">
                  <a:schemeClr val="accent5">
                    <a:alpha val="76000"/>
                  </a:schemeClr>
                </a:gs>
                <a:gs pos="67000">
                  <a:schemeClr val="accent2">
                    <a:alpha val="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13E73D3-029B-3D4E-1956-8EE7068A6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4110544" y="18215"/>
              <a:ext cx="8086124" cy="4549887"/>
            </a:xfrm>
            <a:prstGeom prst="rect">
              <a:avLst/>
            </a:prstGeom>
            <a:gradFill flip="none" rotWithShape="1">
              <a:gsLst>
                <a:gs pos="0">
                  <a:schemeClr val="accent5">
                    <a:lumMod val="50000"/>
                    <a:alpha val="36000"/>
                  </a:schemeClr>
                </a:gs>
                <a:gs pos="45000">
                  <a:schemeClr val="accent5">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2" name="Title 1"/>
          <p:cNvSpPr>
            <a:spLocks noGrp="1"/>
          </p:cNvSpPr>
          <p:nvPr>
            <p:ph type="ctrTitle"/>
          </p:nvPr>
        </p:nvSpPr>
        <p:spPr>
          <a:xfrm>
            <a:off x="1126348" y="1124262"/>
            <a:ext cx="8017652" cy="2690413"/>
          </a:xfrm>
        </p:spPr>
        <p:txBody>
          <a:bodyPr anchor="t">
            <a:normAutofit/>
          </a:bodyPr>
          <a:lstStyle/>
          <a:p>
            <a:pPr algn="l"/>
            <a:r>
              <a:rPr lang="de-DE" sz="5400">
                <a:solidFill>
                  <a:srgbClr val="FFFFFF"/>
                </a:solidFill>
              </a:rPr>
              <a:t>AI.CAN – Gewässerschutz durch Civic Coding</a:t>
            </a:r>
          </a:p>
        </p:txBody>
      </p:sp>
      <p:sp>
        <p:nvSpPr>
          <p:cNvPr id="3" name="Subtitle 2"/>
          <p:cNvSpPr>
            <a:spLocks noGrp="1"/>
          </p:cNvSpPr>
          <p:nvPr>
            <p:ph type="subTitle" idx="1"/>
          </p:nvPr>
        </p:nvSpPr>
        <p:spPr>
          <a:xfrm>
            <a:off x="1126348" y="5099566"/>
            <a:ext cx="6481746" cy="1199733"/>
          </a:xfrm>
        </p:spPr>
        <p:txBody>
          <a:bodyPr anchor="ctr">
            <a:normAutofit/>
          </a:bodyPr>
          <a:lstStyle/>
          <a:p>
            <a:pPr algn="l"/>
            <a:r>
              <a:rPr lang="de-DE" sz="2000"/>
              <a:t>Ein deutsch-polnisch-tschechisches Bürgerwissenschaftsprojekt</a:t>
            </a:r>
          </a:p>
        </p:txBody>
      </p:sp>
      <p:pic>
        <p:nvPicPr>
          <p:cNvPr id="7" name="Graphic 6" descr="Wassermann mit einfarbiger Füllung">
            <a:extLst>
              <a:ext uri="{FF2B5EF4-FFF2-40B4-BE49-F238E27FC236}">
                <a16:creationId xmlns:a16="http://schemas.microsoft.com/office/drawing/2014/main" id="{D03BB7BC-22D4-3942-243E-C209C92D6FCA}"/>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9215646" y="5061057"/>
            <a:ext cx="1199733" cy="1199733"/>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66722" y="586855"/>
            <a:ext cx="3201366" cy="3387497"/>
          </a:xfrm>
        </p:spPr>
        <p:txBody>
          <a:bodyPr anchor="b">
            <a:normAutofit/>
          </a:bodyPr>
          <a:lstStyle/>
          <a:p>
            <a:pPr algn="r"/>
            <a:r>
              <a:rPr lang="de-DE" sz="4000">
                <a:solidFill>
                  <a:srgbClr val="FFFFFF"/>
                </a:solidFill>
              </a:rPr>
              <a:t>Über das Projekt AI.CAN</a:t>
            </a:r>
          </a:p>
        </p:txBody>
      </p:sp>
      <p:sp>
        <p:nvSpPr>
          <p:cNvPr id="3" name="Content Placeholder 2"/>
          <p:cNvSpPr>
            <a:spLocks noGrp="1"/>
          </p:cNvSpPr>
          <p:nvPr>
            <p:ph idx="1"/>
          </p:nvPr>
        </p:nvSpPr>
        <p:spPr>
          <a:xfrm>
            <a:off x="4810259" y="649480"/>
            <a:ext cx="6555347" cy="5546047"/>
          </a:xfrm>
        </p:spPr>
        <p:txBody>
          <a:bodyPr anchor="ctr">
            <a:normAutofit/>
          </a:bodyPr>
          <a:lstStyle/>
          <a:p>
            <a:pPr marL="0" indent="0">
              <a:buNone/>
            </a:pPr>
            <a:r>
              <a:rPr lang="de-DE" sz="2000" dirty="0"/>
              <a:t>• AI.CAN steht für „</a:t>
            </a:r>
            <a:r>
              <a:rPr lang="de-DE" sz="2000" dirty="0" err="1"/>
              <a:t>Artificial</a:t>
            </a:r>
            <a:r>
              <a:rPr lang="de-DE" sz="2000" dirty="0"/>
              <a:t> </a:t>
            </a:r>
            <a:r>
              <a:rPr lang="de-DE" sz="2000" dirty="0" err="1"/>
              <a:t>Intelligence</a:t>
            </a:r>
            <a:r>
              <a:rPr lang="de-DE" sz="2000" dirty="0"/>
              <a:t> Citizen Science Aqua Network“.</a:t>
            </a:r>
          </a:p>
          <a:p>
            <a:pPr marL="0" indent="0">
              <a:buNone/>
            </a:pPr>
            <a:r>
              <a:rPr lang="de-DE" sz="2000" dirty="0"/>
              <a:t>• Ziel: Verbesserung der Gewässerökologie und -qualität an der Oder.</a:t>
            </a:r>
          </a:p>
          <a:p>
            <a:pPr marL="0" indent="0">
              <a:buNone/>
            </a:pPr>
            <a:r>
              <a:rPr lang="de-DE" sz="2000" dirty="0"/>
              <a:t>• Entstanden aus der Bürgerinitiative </a:t>
            </a:r>
            <a:r>
              <a:rPr lang="de-DE" sz="2000" dirty="0" err="1"/>
              <a:t>SaveOderDie</a:t>
            </a:r>
            <a:r>
              <a:rPr lang="de-DE" sz="2000" dirty="0"/>
              <a:t> nach dem Fischsterben 2022.</a:t>
            </a:r>
          </a:p>
          <a:p>
            <a:pPr marL="0" indent="0">
              <a:buNone/>
            </a:pPr>
            <a:r>
              <a:rPr lang="de-DE" sz="2000" dirty="0"/>
              <a:t>• Kombination von KI und Bürgerbeteiligung zur Sammlung und Analyse von Wasserdaten.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66722" y="586855"/>
            <a:ext cx="3201366" cy="3387497"/>
          </a:xfrm>
        </p:spPr>
        <p:txBody>
          <a:bodyPr anchor="b">
            <a:normAutofit/>
          </a:bodyPr>
          <a:lstStyle/>
          <a:p>
            <a:pPr algn="r"/>
            <a:r>
              <a:rPr lang="de-DE" sz="4000">
                <a:solidFill>
                  <a:srgbClr val="FFFFFF"/>
                </a:solidFill>
              </a:rPr>
              <a:t>Methodik und Technologie</a:t>
            </a:r>
          </a:p>
        </p:txBody>
      </p:sp>
      <p:sp>
        <p:nvSpPr>
          <p:cNvPr id="3" name="Content Placeholder 2"/>
          <p:cNvSpPr>
            <a:spLocks noGrp="1"/>
          </p:cNvSpPr>
          <p:nvPr>
            <p:ph idx="1"/>
          </p:nvPr>
        </p:nvSpPr>
        <p:spPr>
          <a:xfrm>
            <a:off x="4810259" y="649480"/>
            <a:ext cx="6555347" cy="5546047"/>
          </a:xfrm>
        </p:spPr>
        <p:txBody>
          <a:bodyPr anchor="ctr">
            <a:normAutofit/>
          </a:bodyPr>
          <a:lstStyle/>
          <a:p>
            <a:pPr marL="0" indent="0">
              <a:buNone/>
            </a:pPr>
            <a:r>
              <a:rPr lang="de-DE" sz="2000" dirty="0"/>
              <a:t>• Nutzung von stationären und mobilen Messstationen:</a:t>
            </a:r>
          </a:p>
          <a:p>
            <a:pPr marL="0" indent="0">
              <a:buNone/>
            </a:pPr>
            <a:r>
              <a:rPr lang="de-DE" sz="2000" dirty="0"/>
              <a:t>  - Parameter: Wassertemperatur, pH-Wert, Sauerstoffgehalt, elektrische Leitfähigkeit.</a:t>
            </a:r>
          </a:p>
          <a:p>
            <a:pPr marL="0" indent="0">
              <a:buNone/>
            </a:pPr>
            <a:r>
              <a:rPr lang="de-DE" sz="2000" dirty="0"/>
              <a:t>• Datenintegration:</a:t>
            </a:r>
          </a:p>
          <a:p>
            <a:pPr marL="0" indent="0">
              <a:buNone/>
            </a:pPr>
            <a:r>
              <a:rPr lang="de-DE" sz="2000" dirty="0"/>
              <a:t>  - Kombination von offiziellen und Bürgerdaten in einer zentralen Datenbank.</a:t>
            </a:r>
          </a:p>
          <a:p>
            <a:pPr marL="0" indent="0">
              <a:buNone/>
            </a:pPr>
            <a:r>
              <a:rPr lang="de-DE" sz="2000" dirty="0"/>
              <a:t>• Einsatz von KI:</a:t>
            </a:r>
          </a:p>
          <a:p>
            <a:pPr marL="0" indent="0">
              <a:buNone/>
            </a:pPr>
            <a:r>
              <a:rPr lang="de-DE" sz="2000" dirty="0"/>
              <a:t>  - Analyse großer Datenmengen.</a:t>
            </a:r>
          </a:p>
          <a:p>
            <a:pPr marL="0" indent="0">
              <a:buNone/>
            </a:pPr>
            <a:r>
              <a:rPr lang="de-DE" sz="2000" dirty="0"/>
              <a:t>  - Erstellung von Prognosen und Frühwarnungen (z. B. für Algenblüten).</a:t>
            </a:r>
          </a:p>
          <a:p>
            <a:pPr marL="0" indent="0">
              <a:buNone/>
            </a:pPr>
            <a:r>
              <a:rPr lang="de-DE" sz="2000" dirty="0"/>
              <a:t>  - Modellierung langfristiger Trends.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66722" y="586855"/>
            <a:ext cx="3201366" cy="3387497"/>
          </a:xfrm>
        </p:spPr>
        <p:txBody>
          <a:bodyPr anchor="b">
            <a:normAutofit/>
          </a:bodyPr>
          <a:lstStyle/>
          <a:p>
            <a:pPr algn="r"/>
            <a:r>
              <a:rPr lang="de-DE" sz="2800">
                <a:solidFill>
                  <a:srgbClr val="FFFFFF"/>
                </a:solidFill>
              </a:rPr>
              <a:t>Herausforderungen bei AI.CAN</a:t>
            </a:r>
          </a:p>
        </p:txBody>
      </p:sp>
      <p:sp>
        <p:nvSpPr>
          <p:cNvPr id="3" name="Content Placeholder 2"/>
          <p:cNvSpPr>
            <a:spLocks noGrp="1"/>
          </p:cNvSpPr>
          <p:nvPr>
            <p:ph idx="1"/>
          </p:nvPr>
        </p:nvSpPr>
        <p:spPr>
          <a:xfrm>
            <a:off x="4810259" y="649480"/>
            <a:ext cx="6555347" cy="5546047"/>
          </a:xfrm>
        </p:spPr>
        <p:txBody>
          <a:bodyPr anchor="ctr">
            <a:normAutofit/>
          </a:bodyPr>
          <a:lstStyle/>
          <a:p>
            <a:pPr marL="0" indent="0">
              <a:buNone/>
            </a:pPr>
            <a:r>
              <a:rPr lang="de-DE" sz="2000" dirty="0"/>
              <a:t>• Unterschiedliche Datenquellen:</a:t>
            </a:r>
          </a:p>
          <a:p>
            <a:pPr marL="0" indent="0">
              <a:buNone/>
            </a:pPr>
            <a:r>
              <a:rPr lang="de-DE" sz="2000" dirty="0"/>
              <a:t>  - Interpretation von Laienmessungen und offiziellen Daten.</a:t>
            </a:r>
          </a:p>
          <a:p>
            <a:pPr marL="0" indent="0">
              <a:buNone/>
            </a:pPr>
            <a:r>
              <a:rPr lang="de-DE" sz="2000" dirty="0"/>
              <a:t>• Verständnis von komplexen Daten:</a:t>
            </a:r>
          </a:p>
          <a:p>
            <a:pPr marL="0" indent="0">
              <a:buNone/>
            </a:pPr>
            <a:r>
              <a:rPr lang="de-DE" sz="2000" dirty="0"/>
              <a:t>  - Übersetzung von Fachparametern in verständliche Informationen.</a:t>
            </a:r>
          </a:p>
          <a:p>
            <a:pPr marL="0" indent="0">
              <a:buNone/>
            </a:pPr>
            <a:r>
              <a:rPr lang="de-DE" sz="2000" dirty="0"/>
              <a:t>• Datenverarbeitung:</a:t>
            </a:r>
          </a:p>
          <a:p>
            <a:pPr marL="0" indent="0">
              <a:buNone/>
            </a:pPr>
            <a:r>
              <a:rPr lang="de-DE" sz="2000" dirty="0"/>
              <a:t>  - Effiziente Nutzung und Analyse großer Datenmengen.</a:t>
            </a:r>
          </a:p>
          <a:p>
            <a:pPr marL="0" indent="0">
              <a:buNone/>
            </a:pPr>
            <a:r>
              <a:rPr lang="de-DE" sz="2000" dirty="0"/>
              <a:t>• Finanzierung und Partnergewinnung:</a:t>
            </a:r>
          </a:p>
          <a:p>
            <a:pPr marL="0" indent="0">
              <a:buNone/>
            </a:pPr>
            <a:r>
              <a:rPr lang="de-DE" sz="2000" dirty="0"/>
              <a:t>  - Aufbau von Kooperationen mit NGOs, Wissenschaft und Behörden.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Erfolge und Perspektiven</a:t>
            </a:r>
          </a:p>
        </p:txBody>
      </p:sp>
      <p:sp>
        <p:nvSpPr>
          <p:cNvPr id="3" name="Content Placeholder 2"/>
          <p:cNvSpPr>
            <a:spLocks noGrp="1"/>
          </p:cNvSpPr>
          <p:nvPr>
            <p:ph idx="1"/>
          </p:nvPr>
        </p:nvSpPr>
        <p:spPr/>
        <p:txBody>
          <a:bodyPr/>
          <a:lstStyle/>
          <a:p>
            <a:pPr marL="0" indent="0">
              <a:buNone/>
            </a:pPr>
            <a:r>
              <a:rPr dirty="0"/>
              <a:t>• </a:t>
            </a:r>
            <a:r>
              <a:rPr dirty="0" err="1"/>
              <a:t>Prototyp</a:t>
            </a:r>
            <a:r>
              <a:rPr dirty="0"/>
              <a:t> </a:t>
            </a:r>
            <a:r>
              <a:rPr dirty="0" err="1"/>
              <a:t>einer</a:t>
            </a:r>
            <a:r>
              <a:rPr dirty="0"/>
              <a:t> </a:t>
            </a:r>
            <a:r>
              <a:rPr dirty="0" err="1"/>
              <a:t>mobilen</a:t>
            </a:r>
            <a:r>
              <a:rPr dirty="0"/>
              <a:t> </a:t>
            </a:r>
            <a:r>
              <a:rPr dirty="0" err="1"/>
              <a:t>Messbox</a:t>
            </a:r>
            <a:r>
              <a:rPr dirty="0"/>
              <a:t> </a:t>
            </a:r>
            <a:r>
              <a:rPr dirty="0" err="1"/>
              <a:t>entwickelt</a:t>
            </a:r>
            <a:r>
              <a:rPr dirty="0"/>
              <a:t> und </a:t>
            </a:r>
            <a:r>
              <a:rPr dirty="0" err="1"/>
              <a:t>getestet</a:t>
            </a:r>
            <a:r>
              <a:rPr dirty="0"/>
              <a:t>.</a:t>
            </a:r>
          </a:p>
          <a:p>
            <a:pPr marL="0" indent="0">
              <a:buNone/>
            </a:pPr>
            <a:r>
              <a:rPr dirty="0"/>
              <a:t>• App für </a:t>
            </a:r>
            <a:r>
              <a:rPr dirty="0" err="1"/>
              <a:t>Bürgerbeteiligung</a:t>
            </a:r>
            <a:r>
              <a:rPr dirty="0"/>
              <a:t> in </a:t>
            </a:r>
            <a:r>
              <a:rPr dirty="0" err="1"/>
              <a:t>Vorbereitung</a:t>
            </a:r>
            <a:r>
              <a:rPr dirty="0"/>
              <a:t>:</a:t>
            </a:r>
          </a:p>
          <a:p>
            <a:pPr marL="0" indent="0">
              <a:buNone/>
            </a:pPr>
            <a:r>
              <a:rPr dirty="0"/>
              <a:t>  - </a:t>
            </a:r>
            <a:r>
              <a:rPr dirty="0" err="1"/>
              <a:t>Visualisierung</a:t>
            </a:r>
            <a:r>
              <a:rPr dirty="0"/>
              <a:t> der </a:t>
            </a:r>
            <a:r>
              <a:rPr dirty="0" err="1"/>
              <a:t>Daten</a:t>
            </a:r>
            <a:r>
              <a:rPr dirty="0"/>
              <a:t> in </a:t>
            </a:r>
            <a:r>
              <a:rPr dirty="0" err="1"/>
              <a:t>Echtzeit</a:t>
            </a:r>
            <a:r>
              <a:rPr dirty="0"/>
              <a:t>.</a:t>
            </a:r>
          </a:p>
          <a:p>
            <a:pPr marL="0" indent="0">
              <a:buNone/>
            </a:pPr>
            <a:r>
              <a:rPr dirty="0"/>
              <a:t>  - </a:t>
            </a:r>
            <a:r>
              <a:rPr dirty="0" err="1"/>
              <a:t>Einbindung</a:t>
            </a:r>
            <a:r>
              <a:rPr dirty="0"/>
              <a:t> </a:t>
            </a:r>
            <a:r>
              <a:rPr dirty="0" err="1"/>
              <a:t>subjektiver</a:t>
            </a:r>
            <a:r>
              <a:rPr dirty="0"/>
              <a:t> </a:t>
            </a:r>
            <a:r>
              <a:rPr dirty="0" err="1"/>
              <a:t>Beobachtungen</a:t>
            </a:r>
            <a:r>
              <a:rPr dirty="0"/>
              <a:t> (z. B. </a:t>
            </a:r>
            <a:r>
              <a:rPr dirty="0" err="1"/>
              <a:t>Wasserfarbe</a:t>
            </a:r>
            <a:r>
              <a:rPr dirty="0"/>
              <a:t>, </a:t>
            </a:r>
            <a:r>
              <a:rPr dirty="0" err="1"/>
              <a:t>Gerüche</a:t>
            </a:r>
            <a:r>
              <a:rPr dirty="0"/>
              <a:t>).</a:t>
            </a:r>
          </a:p>
          <a:p>
            <a:pPr marL="0" indent="0">
              <a:buNone/>
            </a:pPr>
            <a:r>
              <a:rPr dirty="0"/>
              <a:t>• </a:t>
            </a:r>
            <a:r>
              <a:rPr dirty="0" err="1"/>
              <a:t>Langfristige</a:t>
            </a:r>
            <a:r>
              <a:rPr dirty="0"/>
              <a:t> </a:t>
            </a:r>
            <a:r>
              <a:rPr dirty="0" err="1"/>
              <a:t>Ziele</a:t>
            </a:r>
            <a:r>
              <a:rPr dirty="0"/>
              <a:t>:</a:t>
            </a:r>
          </a:p>
          <a:p>
            <a:pPr marL="0" indent="0">
              <a:buNone/>
            </a:pPr>
            <a:r>
              <a:rPr dirty="0"/>
              <a:t>  - Open-Source-</a:t>
            </a:r>
            <a:r>
              <a:rPr dirty="0" err="1"/>
              <a:t>Lösung</a:t>
            </a:r>
            <a:r>
              <a:rPr dirty="0"/>
              <a:t> für </a:t>
            </a:r>
            <a:r>
              <a:rPr dirty="0" err="1"/>
              <a:t>weltweiten</a:t>
            </a:r>
            <a:r>
              <a:rPr dirty="0"/>
              <a:t> </a:t>
            </a:r>
            <a:r>
              <a:rPr dirty="0" err="1"/>
              <a:t>Einsatz</a:t>
            </a:r>
            <a:r>
              <a:rPr dirty="0"/>
              <a:t>.</a:t>
            </a:r>
          </a:p>
          <a:p>
            <a:pPr marL="0" indent="0">
              <a:buNone/>
            </a:pPr>
            <a:r>
              <a:rPr dirty="0"/>
              <a:t>  - </a:t>
            </a:r>
            <a:r>
              <a:rPr dirty="0" err="1"/>
              <a:t>Erweiterung</a:t>
            </a:r>
            <a:r>
              <a:rPr dirty="0"/>
              <a:t> auf </a:t>
            </a:r>
            <a:r>
              <a:rPr dirty="0" err="1"/>
              <a:t>andere</a:t>
            </a:r>
            <a:r>
              <a:rPr dirty="0"/>
              <a:t> </a:t>
            </a:r>
            <a:r>
              <a:rPr dirty="0" err="1"/>
              <a:t>Regionen</a:t>
            </a:r>
            <a:r>
              <a:rPr dirty="0"/>
              <a:t> und </a:t>
            </a:r>
            <a:r>
              <a:rPr dirty="0" err="1"/>
              <a:t>Gewässer</a:t>
            </a:r>
            <a:r>
              <a:rPr dirty="0"/>
              <a: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631611-E077-5A5F-7A40-6C0F1A095445}"/>
              </a:ext>
            </a:extLst>
          </p:cNvPr>
          <p:cNvSpPr>
            <a:spLocks noGrp="1"/>
          </p:cNvSpPr>
          <p:nvPr>
            <p:ph type="title"/>
          </p:nvPr>
        </p:nvSpPr>
        <p:spPr>
          <a:xfrm>
            <a:off x="7910283" y="741391"/>
            <a:ext cx="3397017" cy="1616203"/>
          </a:xfrm>
        </p:spPr>
        <p:txBody>
          <a:bodyPr anchor="b">
            <a:normAutofit/>
          </a:bodyPr>
          <a:lstStyle/>
          <a:p>
            <a:r>
              <a:rPr lang="de-DE" sz="3200"/>
              <a:t>Zwei Fragen</a:t>
            </a:r>
          </a:p>
        </p:txBody>
      </p:sp>
      <p:pic>
        <p:nvPicPr>
          <p:cNvPr id="5" name="Picture 4" descr="Schachmatt bei einem Schachspiel">
            <a:extLst>
              <a:ext uri="{FF2B5EF4-FFF2-40B4-BE49-F238E27FC236}">
                <a16:creationId xmlns:a16="http://schemas.microsoft.com/office/drawing/2014/main" id="{834F011E-0456-C7F3-257A-F75595DA184C}"/>
              </a:ext>
            </a:extLst>
          </p:cNvPr>
          <p:cNvPicPr>
            <a:picLocks noChangeAspect="1"/>
          </p:cNvPicPr>
          <p:nvPr/>
        </p:nvPicPr>
        <p:blipFill rotWithShape="1">
          <a:blip r:embed="rId3"/>
          <a:srcRect l="772" r="2993" b="1"/>
          <a:stretch/>
        </p:blipFill>
        <p:spPr>
          <a:xfrm>
            <a:off x="884698" y="877413"/>
            <a:ext cx="6406903" cy="5043096"/>
          </a:xfrm>
          <a:prstGeom prst="rect">
            <a:avLst/>
          </a:prstGeom>
        </p:spPr>
      </p:pic>
      <p:sp>
        <p:nvSpPr>
          <p:cNvPr id="3" name="Inhaltsplatzhalter 2">
            <a:extLst>
              <a:ext uri="{FF2B5EF4-FFF2-40B4-BE49-F238E27FC236}">
                <a16:creationId xmlns:a16="http://schemas.microsoft.com/office/drawing/2014/main" id="{DF2F90BC-92DB-35BB-928B-EDE544FC3AB8}"/>
              </a:ext>
            </a:extLst>
          </p:cNvPr>
          <p:cNvSpPr>
            <a:spLocks noGrp="1"/>
          </p:cNvSpPr>
          <p:nvPr>
            <p:ph idx="1"/>
          </p:nvPr>
        </p:nvSpPr>
        <p:spPr>
          <a:xfrm>
            <a:off x="7910284" y="2533476"/>
            <a:ext cx="3405415" cy="3447832"/>
          </a:xfrm>
        </p:spPr>
        <p:txBody>
          <a:bodyPr anchor="t">
            <a:normAutofit/>
          </a:bodyPr>
          <a:lstStyle/>
          <a:p>
            <a:pPr marL="0" indent="0">
              <a:buNone/>
            </a:pPr>
            <a:r>
              <a:rPr lang="de-DE" sz="1100" b="1" i="0" u="none" strike="noStrike" dirty="0">
                <a:effectLst/>
                <a:latin typeface="-webkit-standard"/>
              </a:rPr>
              <a:t>Aussterben durch AI</a:t>
            </a:r>
            <a:br>
              <a:rPr lang="de-DE" sz="1100" dirty="0"/>
            </a:br>
            <a:endParaRPr lang="de-DE" sz="1100" dirty="0"/>
          </a:p>
          <a:p>
            <a:r>
              <a:rPr lang="de-DE" sz="1100" b="0" i="0" u="none" strike="noStrike" dirty="0">
                <a:effectLst/>
                <a:latin typeface="-webkit-standard"/>
              </a:rPr>
              <a:t>Glaube Sie, dass zukünftige KI-Fortschritte zum Aussterben der Menschheit oder zu einer ähnlich dauerhaften und schwerwiegenden Entmachtung der menschlichen Spezies führen werden? </a:t>
            </a:r>
          </a:p>
          <a:p>
            <a:endParaRPr lang="de-DE" sz="1100" b="0" i="0" u="none" strike="noStrike" dirty="0">
              <a:effectLst/>
              <a:latin typeface="-webkit-standard"/>
            </a:endParaRPr>
          </a:p>
          <a:p>
            <a:pPr marL="0" indent="0">
              <a:buNone/>
            </a:pPr>
            <a:r>
              <a:rPr lang="de-DE" sz="1100" b="1" i="0" u="none" strike="noStrike" dirty="0">
                <a:effectLst/>
                <a:latin typeface="-webkit-standard"/>
              </a:rPr>
              <a:t>Aussterben durch menschliches Versagen bei der Kontrolle von KI</a:t>
            </a:r>
          </a:p>
          <a:p>
            <a:r>
              <a:rPr lang="de-DE" sz="1100" b="0" i="0" u="none" strike="noStrike" dirty="0">
                <a:effectLst/>
                <a:latin typeface="-webkit-standard"/>
              </a:rPr>
              <a:t>Glauben Sie, dass die Unfähigkeit des Menschen, zukünftige fortschrittliche KI-Systeme zu kontrollieren, zum Aussterben der Menschheit oder zu einer ähnlich dauerhaften und schwerwiegenden Entmachtung der menschlichen Spezies führt?</a:t>
            </a:r>
          </a:p>
          <a:p>
            <a:pPr marL="0" indent="0">
              <a:buNone/>
            </a:pPr>
            <a:br>
              <a:rPr lang="de-DE" sz="1100" dirty="0"/>
            </a:br>
            <a:endParaRPr lang="de-DE" sz="1100" dirty="0"/>
          </a:p>
          <a:p>
            <a:endParaRPr lang="de-DE" sz="1100" dirty="0"/>
          </a:p>
        </p:txBody>
      </p:sp>
    </p:spTree>
    <p:extLst>
      <p:ext uri="{BB962C8B-B14F-4D97-AF65-F5344CB8AC3E}">
        <p14:creationId xmlns:p14="http://schemas.microsoft.com/office/powerpoint/2010/main" val="39999231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0032C9-2D83-622E-B293-9BC64A43ECA3}"/>
              </a:ext>
            </a:extLst>
          </p:cNvPr>
          <p:cNvSpPr>
            <a:spLocks noGrp="1"/>
          </p:cNvSpPr>
          <p:nvPr>
            <p:ph type="title"/>
          </p:nvPr>
        </p:nvSpPr>
        <p:spPr>
          <a:xfrm>
            <a:off x="707413" y="4544704"/>
            <a:ext cx="4792635" cy="1811645"/>
          </a:xfrm>
        </p:spPr>
        <p:txBody>
          <a:bodyPr anchor="ctr">
            <a:normAutofit/>
          </a:bodyPr>
          <a:lstStyle/>
          <a:p>
            <a:r>
              <a:rPr lang="de-DE" sz="4000"/>
              <a:t>KI als Gefahr?</a:t>
            </a:r>
          </a:p>
        </p:txBody>
      </p:sp>
      <p:pic>
        <p:nvPicPr>
          <p:cNvPr id="5" name="Picture 4" descr="Schachmatt bei einem Schachspiel">
            <a:extLst>
              <a:ext uri="{FF2B5EF4-FFF2-40B4-BE49-F238E27FC236}">
                <a16:creationId xmlns:a16="http://schemas.microsoft.com/office/drawing/2014/main" id="{1C5B407C-5720-6B5F-6888-DBC9C13C13F9}"/>
              </a:ext>
            </a:extLst>
          </p:cNvPr>
          <p:cNvPicPr>
            <a:picLocks noChangeAspect="1"/>
          </p:cNvPicPr>
          <p:nvPr/>
        </p:nvPicPr>
        <p:blipFill rotWithShape="1">
          <a:blip r:embed="rId3"/>
          <a:srcRect t="10891"/>
          <a:stretch/>
        </p:blipFill>
        <p:spPr>
          <a:xfrm>
            <a:off x="-1" y="10"/>
            <a:ext cx="6096001" cy="4114790"/>
          </a:xfrm>
          <a:prstGeom prst="rect">
            <a:avLst/>
          </a:prstGeom>
        </p:spPr>
      </p:pic>
      <p:sp>
        <p:nvSpPr>
          <p:cNvPr id="3" name="Inhaltsplatzhalter 2">
            <a:extLst>
              <a:ext uri="{FF2B5EF4-FFF2-40B4-BE49-F238E27FC236}">
                <a16:creationId xmlns:a16="http://schemas.microsoft.com/office/drawing/2014/main" id="{0B400370-1D02-DB44-DDC6-D4083027D08E}"/>
              </a:ext>
            </a:extLst>
          </p:cNvPr>
          <p:cNvSpPr>
            <a:spLocks noGrp="1"/>
          </p:cNvSpPr>
          <p:nvPr>
            <p:ph idx="1"/>
          </p:nvPr>
        </p:nvSpPr>
        <p:spPr>
          <a:xfrm>
            <a:off x="6803410" y="691912"/>
            <a:ext cx="4585646" cy="5474173"/>
          </a:xfrm>
        </p:spPr>
        <p:txBody>
          <a:bodyPr anchor="ctr">
            <a:normAutofit/>
          </a:bodyPr>
          <a:lstStyle/>
          <a:p>
            <a:pPr marL="0" indent="0">
              <a:buNone/>
            </a:pPr>
            <a:r>
              <a:rPr lang="de-DE" sz="1100" b="0" i="0" u="none" strike="noStrike" dirty="0">
                <a:effectLst/>
                <a:latin typeface="-webkit-standard"/>
              </a:rPr>
              <a:t>Umfrage unter KI-Expert*innen:</a:t>
            </a:r>
          </a:p>
          <a:p>
            <a:pPr marL="0" indent="0">
              <a:buNone/>
            </a:pPr>
            <a:endParaRPr lang="de-DE" sz="1100" b="0" i="0" u="none" strike="noStrike" dirty="0">
              <a:effectLst/>
              <a:latin typeface="-webkit-standard"/>
            </a:endParaRPr>
          </a:p>
          <a:p>
            <a:pPr marL="0" indent="0">
              <a:buNone/>
            </a:pPr>
            <a:r>
              <a:rPr lang="de-DE" sz="1100" b="1" i="0" u="none" strike="noStrike" dirty="0">
                <a:effectLst/>
                <a:latin typeface="-webkit-standard"/>
              </a:rPr>
              <a:t>Aussterben durch AI</a:t>
            </a:r>
            <a:br>
              <a:rPr lang="de-DE" sz="1100" dirty="0"/>
            </a:br>
            <a:endParaRPr lang="de-DE" sz="1100" dirty="0"/>
          </a:p>
          <a:p>
            <a:r>
              <a:rPr lang="de-DE" sz="1100" b="0" i="0" u="none" strike="noStrike" dirty="0">
                <a:effectLst/>
                <a:latin typeface="-webkit-standard"/>
              </a:rPr>
              <a:t>Wie hoch schätzen Sie die Wahrscheinlichkeit ein, dass zukünftige KI-Fortschritte zum Aussterben der Menschheit oder zu einer ähnlich dauerhaften und schwerwiegenden Entmachtung der menschlichen Spezies führen werden? </a:t>
            </a:r>
          </a:p>
          <a:p>
            <a:r>
              <a:rPr lang="de-DE" sz="1100" b="0" i="0" u="none" strike="noStrike" dirty="0">
                <a:effectLst/>
                <a:latin typeface="-webkit-standard"/>
              </a:rPr>
              <a:t>Antworten: 5%.</a:t>
            </a:r>
          </a:p>
          <a:p>
            <a:pPr marL="0" indent="0">
              <a:buNone/>
            </a:pPr>
            <a:endParaRPr lang="de-DE" sz="1100" b="0" i="0" u="none" strike="noStrike" dirty="0">
              <a:effectLst/>
              <a:latin typeface="-webkit-standard"/>
            </a:endParaRPr>
          </a:p>
          <a:p>
            <a:pPr marL="0" indent="0">
              <a:buNone/>
            </a:pPr>
            <a:r>
              <a:rPr lang="de-DE" sz="1100" b="1" i="0" u="none" strike="noStrike" dirty="0">
                <a:effectLst/>
                <a:latin typeface="-webkit-standard"/>
              </a:rPr>
              <a:t>Aussterben durch menschliches Versagen bei der Kontrolle von KI</a:t>
            </a:r>
          </a:p>
          <a:p>
            <a:r>
              <a:rPr lang="de-DE" sz="1100" b="0" i="0" u="none" strike="noStrike" dirty="0">
                <a:effectLst/>
                <a:latin typeface="-webkit-standard"/>
              </a:rPr>
              <a:t>Wie hoch schätzen Sie die Wahrscheinlichkeit ein, dass die Unfähigkeit des Menschen, zukünftige fortschrittliche KI-Systeme zu kontrollieren, zum Aussterben der Menschheit oder zu einer ähnlich dauerhaften und schwerwiegenden Entmachtung der menschlichen Spezies führt?</a:t>
            </a:r>
          </a:p>
          <a:p>
            <a:r>
              <a:rPr lang="de-DE" sz="1100" b="0" i="0" u="none" strike="noStrike" dirty="0">
                <a:effectLst/>
                <a:latin typeface="-webkit-standard"/>
              </a:rPr>
              <a:t>Antworten: 10%.</a:t>
            </a:r>
            <a:br>
              <a:rPr lang="de-DE" sz="1100" dirty="0"/>
            </a:br>
            <a:endParaRPr lang="de-DE" sz="1100" dirty="0"/>
          </a:p>
          <a:p>
            <a:endParaRPr lang="de-DE" sz="1100" dirty="0"/>
          </a:p>
          <a:p>
            <a:pPr marL="0" indent="0">
              <a:buNone/>
            </a:pPr>
            <a:r>
              <a:rPr lang="de-DE" sz="1100" dirty="0"/>
              <a:t>Quelle: </a:t>
            </a:r>
            <a:r>
              <a:rPr lang="de-DE" sz="1100" b="0" i="0" u="none" strike="noStrike" dirty="0">
                <a:effectLst/>
                <a:latin typeface="Arial" panose="020B0604020202020204" pitchFamily="34" charset="0"/>
              </a:rPr>
              <a:t>Katja Grace, Zach Stein-Perlman, Benjamin Weinstein-</a:t>
            </a:r>
            <a:r>
              <a:rPr lang="de-DE" sz="1100" b="0" i="0" u="none" strike="noStrike" dirty="0" err="1">
                <a:effectLst/>
                <a:latin typeface="Arial" panose="020B0604020202020204" pitchFamily="34" charset="0"/>
              </a:rPr>
              <a:t>Raun</a:t>
            </a:r>
            <a:r>
              <a:rPr lang="de-DE" sz="1100" b="0" i="0" u="none" strike="noStrike" dirty="0">
                <a:effectLst/>
                <a:latin typeface="Arial" panose="020B0604020202020204" pitchFamily="34" charset="0"/>
              </a:rPr>
              <a:t>, and John </a:t>
            </a:r>
            <a:r>
              <a:rPr lang="de-DE" sz="1100" b="0" i="0" u="none" strike="noStrike" dirty="0" err="1">
                <a:effectLst/>
                <a:latin typeface="Arial" panose="020B0604020202020204" pitchFamily="34" charset="0"/>
              </a:rPr>
              <a:t>Salvatier</a:t>
            </a:r>
            <a:r>
              <a:rPr lang="de-DE" sz="1100" b="0" i="0" u="none" strike="noStrike" dirty="0">
                <a:effectLst/>
                <a:latin typeface="Arial" panose="020B0604020202020204" pitchFamily="34" charset="0"/>
              </a:rPr>
              <a:t>, “2022 Expert Survey on Progress in AI.” </a:t>
            </a:r>
            <a:r>
              <a:rPr lang="de-DE" sz="1100" b="0" i="1" u="none" strike="noStrike" dirty="0">
                <a:effectLst/>
                <a:latin typeface="Arial" panose="020B0604020202020204" pitchFamily="34" charset="0"/>
              </a:rPr>
              <a:t>AI Impacts</a:t>
            </a:r>
            <a:r>
              <a:rPr lang="de-DE" sz="1100" b="0" i="0" u="none" strike="noStrike" dirty="0">
                <a:effectLst/>
                <a:latin typeface="Arial" panose="020B0604020202020204" pitchFamily="34" charset="0"/>
              </a:rPr>
              <a:t>, 3 Aug. 2022. </a:t>
            </a:r>
            <a:r>
              <a:rPr lang="de-DE" sz="1100" b="0" i="0" u="none" strike="noStrike" dirty="0">
                <a:effectLst/>
                <a:latin typeface="Arial" panose="020B0604020202020204" pitchFamily="34" charset="0"/>
                <a:hlinkClick r:id="rId4"/>
              </a:rPr>
              <a:t>https://aiimpacts.org/2022-expert-survey-on-progress-in-ai/</a:t>
            </a:r>
            <a:r>
              <a:rPr lang="de-DE" sz="1100" b="0" i="0" u="none" strike="noStrike" dirty="0">
                <a:effectLst/>
                <a:latin typeface="Arial" panose="020B0604020202020204" pitchFamily="34" charset="0"/>
              </a:rPr>
              <a:t>.</a:t>
            </a:r>
            <a:endParaRPr lang="de-DE" sz="1100" dirty="0"/>
          </a:p>
        </p:txBody>
      </p:sp>
    </p:spTree>
    <p:extLst>
      <p:ext uri="{BB962C8B-B14F-4D97-AF65-F5344CB8AC3E}">
        <p14:creationId xmlns:p14="http://schemas.microsoft.com/office/powerpoint/2010/main" val="2811094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E0C28EF-533E-081E-18F9-3E6FA378A49B}"/>
              </a:ext>
            </a:extLst>
          </p:cNvPr>
          <p:cNvSpPr>
            <a:spLocks noGrp="1"/>
          </p:cNvSpPr>
          <p:nvPr>
            <p:ph type="title"/>
          </p:nvPr>
        </p:nvSpPr>
        <p:spPr>
          <a:xfrm>
            <a:off x="761803" y="350196"/>
            <a:ext cx="4646904" cy="1624520"/>
          </a:xfrm>
        </p:spPr>
        <p:txBody>
          <a:bodyPr anchor="ctr">
            <a:normAutofit/>
          </a:bodyPr>
          <a:lstStyle/>
          <a:p>
            <a:r>
              <a:rPr lang="de-DE" sz="4000"/>
              <a:t>Vielen Dank</a:t>
            </a:r>
          </a:p>
        </p:txBody>
      </p:sp>
      <p:sp>
        <p:nvSpPr>
          <p:cNvPr id="3" name="Inhaltsplatzhalter 2">
            <a:extLst>
              <a:ext uri="{FF2B5EF4-FFF2-40B4-BE49-F238E27FC236}">
                <a16:creationId xmlns:a16="http://schemas.microsoft.com/office/drawing/2014/main" id="{95632C39-53CB-B450-BFB1-EE9112CAB663}"/>
              </a:ext>
            </a:extLst>
          </p:cNvPr>
          <p:cNvSpPr>
            <a:spLocks noGrp="1"/>
          </p:cNvSpPr>
          <p:nvPr>
            <p:ph idx="1"/>
          </p:nvPr>
        </p:nvSpPr>
        <p:spPr>
          <a:xfrm>
            <a:off x="761802" y="2743200"/>
            <a:ext cx="4646905" cy="3613149"/>
          </a:xfrm>
        </p:spPr>
        <p:txBody>
          <a:bodyPr anchor="ctr">
            <a:normAutofit/>
          </a:bodyPr>
          <a:lstStyle/>
          <a:p>
            <a:pPr marL="0" indent="0">
              <a:buNone/>
            </a:pPr>
            <a:r>
              <a:rPr lang="de-DE" sz="2000" dirty="0"/>
              <a:t>Kontakt:</a:t>
            </a:r>
          </a:p>
          <a:p>
            <a:pPr marL="0" indent="0">
              <a:buNone/>
            </a:pPr>
            <a:endParaRPr lang="de-DE" sz="2000" dirty="0"/>
          </a:p>
          <a:p>
            <a:pPr marL="0" indent="0">
              <a:buNone/>
            </a:pPr>
            <a:r>
              <a:rPr lang="de-DE" sz="2000" dirty="0"/>
              <a:t>Lutz Siemer</a:t>
            </a:r>
          </a:p>
          <a:p>
            <a:r>
              <a:rPr lang="de-DE" sz="2000" dirty="0">
                <a:hlinkClick r:id="rId2"/>
              </a:rPr>
              <a:t>kontakt@lutzsiemer.de</a:t>
            </a:r>
            <a:endParaRPr lang="de-DE" sz="2000" dirty="0"/>
          </a:p>
          <a:p>
            <a:r>
              <a:rPr lang="de-DE" sz="2000" dirty="0">
                <a:hlinkClick r:id="rId3"/>
              </a:rPr>
              <a:t>www.lutzsiemer.de</a:t>
            </a:r>
            <a:endParaRPr lang="de-DE" sz="2000" dirty="0"/>
          </a:p>
          <a:p>
            <a:pPr marL="0" indent="0">
              <a:buNone/>
            </a:pPr>
            <a:endParaRPr lang="de-DE" sz="2000" dirty="0"/>
          </a:p>
          <a:p>
            <a:pPr marL="0" indent="0">
              <a:buNone/>
            </a:pPr>
            <a:endParaRPr lang="de-DE" sz="2000" dirty="0"/>
          </a:p>
        </p:txBody>
      </p:sp>
      <p:pic>
        <p:nvPicPr>
          <p:cNvPr id="5" name="Picture 4" descr="Person mit Maus">
            <a:extLst>
              <a:ext uri="{FF2B5EF4-FFF2-40B4-BE49-F238E27FC236}">
                <a16:creationId xmlns:a16="http://schemas.microsoft.com/office/drawing/2014/main" id="{8BA92389-26C5-A4C3-BD64-DEE22772EEAA}"/>
              </a:ext>
            </a:extLst>
          </p:cNvPr>
          <p:cNvPicPr>
            <a:picLocks noChangeAspect="1"/>
          </p:cNvPicPr>
          <p:nvPr/>
        </p:nvPicPr>
        <p:blipFill rotWithShape="1">
          <a:blip r:embed="rId4"/>
          <a:srcRect l="21995" r="18605" b="-2"/>
          <a:stretch/>
        </p:blipFill>
        <p:spPr>
          <a:xfrm>
            <a:off x="6096000" y="1"/>
            <a:ext cx="6102825" cy="6858000"/>
          </a:xfrm>
          <a:prstGeom prst="rect">
            <a:avLst/>
          </a:prstGeom>
        </p:spPr>
      </p:pic>
    </p:spTree>
    <p:extLst>
      <p:ext uri="{BB962C8B-B14F-4D97-AF65-F5344CB8AC3E}">
        <p14:creationId xmlns:p14="http://schemas.microsoft.com/office/powerpoint/2010/main" val="1491219640"/>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4462</Words>
  <Application>Microsoft Macintosh PowerPoint</Application>
  <PresentationFormat>Breitbild</PresentationFormat>
  <Paragraphs>431</Paragraphs>
  <Slides>56</Slides>
  <Notes>37</Notes>
  <HiddenSlides>0</HiddenSlides>
  <MMClips>5</MMClips>
  <ScaleCrop>false</ScaleCrop>
  <HeadingPairs>
    <vt:vector size="6" baseType="variant">
      <vt:variant>
        <vt:lpstr>Verwendete Schriftarten</vt:lpstr>
      </vt:variant>
      <vt:variant>
        <vt:i4>9</vt:i4>
      </vt:variant>
      <vt:variant>
        <vt:lpstr>Design</vt:lpstr>
      </vt:variant>
      <vt:variant>
        <vt:i4>1</vt:i4>
      </vt:variant>
      <vt:variant>
        <vt:lpstr>Folientitel</vt:lpstr>
      </vt:variant>
      <vt:variant>
        <vt:i4>56</vt:i4>
      </vt:variant>
    </vt:vector>
  </HeadingPairs>
  <TitlesOfParts>
    <vt:vector size="66" baseType="lpstr">
      <vt:lpstr>Meiryo</vt:lpstr>
      <vt:lpstr>-webkit-standard</vt:lpstr>
      <vt:lpstr>Arial</vt:lpstr>
      <vt:lpstr>Calibri</vt:lpstr>
      <vt:lpstr>Calibri Light</vt:lpstr>
      <vt:lpstr>Droid Sans</vt:lpstr>
      <vt:lpstr>Open Sans</vt:lpstr>
      <vt:lpstr>Söhne</vt:lpstr>
      <vt:lpstr>Trebuchet MS</vt:lpstr>
      <vt:lpstr>Office</vt:lpstr>
      <vt:lpstr>KI für das Gemeinwohl</vt:lpstr>
      <vt:lpstr>Überblick</vt:lpstr>
      <vt:lpstr>Vortrag</vt:lpstr>
      <vt:lpstr>Was ist KI?</vt:lpstr>
      <vt:lpstr>Alltägliche Beispiele</vt:lpstr>
      <vt:lpstr>Was ist KI?</vt:lpstr>
      <vt:lpstr>Historischer Rückblick und Entwicklung</vt:lpstr>
      <vt:lpstr>Warum ist KI jetzt wichtig?</vt:lpstr>
      <vt:lpstr>PowerPoint-Präsentation</vt:lpstr>
      <vt:lpstr>Viele Begriffe?</vt:lpstr>
      <vt:lpstr>Anwendungen und Durchbrüche, die auf KI basieren</vt:lpstr>
      <vt:lpstr>Was ist Gemeinwohl?</vt:lpstr>
      <vt:lpstr>Was ist Gemeinwohlorientierung?</vt:lpstr>
      <vt:lpstr>Gemeinwohl aus Sicht der Philosophie</vt:lpstr>
      <vt:lpstr>Gemeinwohl aus Sicht der Politik</vt:lpstr>
      <vt:lpstr>Gemeinwohl aus Sicht des Rechts</vt:lpstr>
      <vt:lpstr>Gemeinwohl aus Sicht der Wirtschaft</vt:lpstr>
      <vt:lpstr>Was Gemeinwohlorientierung nicht ist</vt:lpstr>
      <vt:lpstr>Gemeinwohlorientierung in Aktion (Beispiele)</vt:lpstr>
      <vt:lpstr>KI für das Gemeinwohl?</vt:lpstr>
      <vt:lpstr>Grundgedanken</vt:lpstr>
      <vt:lpstr>KI-Anwendungsbereich: Klimawandelbekämpfung</vt:lpstr>
      <vt:lpstr>KI-Anwendungsbereich: Gesundheitswesen</vt:lpstr>
      <vt:lpstr>KI-Anwendungsbereich: Bildung</vt:lpstr>
      <vt:lpstr>KI-Anwendungsbereich: Katastrophenhilfe</vt:lpstr>
      <vt:lpstr>KI-Anwendungsbereich: Soziale Gerechtigkeit</vt:lpstr>
      <vt:lpstr>KI-Entwicklungen, die dem Gemeinwohl entgegenstehen</vt:lpstr>
      <vt:lpstr>Herausforderungen und Risiken</vt:lpstr>
      <vt:lpstr>Erfolgsfaktoren und Lösungsansätze</vt:lpstr>
      <vt:lpstr>Beispiel:  EU AI Act</vt:lpstr>
      <vt:lpstr>Zukunftsperspektiven</vt:lpstr>
      <vt:lpstr>Schlussfolgerung</vt:lpstr>
      <vt:lpstr>Diskussion &amp; Fragen</vt:lpstr>
      <vt:lpstr>PowerPoint-Präsentation</vt:lpstr>
      <vt:lpstr>Praktisches Beispiel: aktuelle Entwicklungen in der Pflege</vt:lpstr>
      <vt:lpstr>Aktuelle Entwicklungen: Übersicht BMBF-Förderprogramm „Prozess-entwicklung und  -begleitung zum KI-Einsatz in der Pflege – ProKIP“ </vt:lpstr>
      <vt:lpstr>Aktuelle Entwicklungen: Beispiel „ViKI pro - Digitale Entscheidungshilfe für die Pflege“</vt:lpstr>
      <vt:lpstr>Konzept des Projektes ViKi pro</vt:lpstr>
      <vt:lpstr>Civic Coding – Innovationsnetz KI für das Gemeinwohl</vt:lpstr>
      <vt:lpstr>Was ist Civic Coding?</vt:lpstr>
      <vt:lpstr>Was ist Civic Coding?</vt:lpstr>
      <vt:lpstr>Prinzipien von Civic Coding</vt:lpstr>
      <vt:lpstr>Ziele von Civic Coding</vt:lpstr>
      <vt:lpstr>Handlungsfelder von Civic Coding</vt:lpstr>
      <vt:lpstr>Beispiel 1 “ErLesen” – Leichte Sprache durch KI </vt:lpstr>
      <vt:lpstr>Beispiel 2 “Mobile-Assist” – Assistenzsysteme in der Produktion </vt:lpstr>
      <vt:lpstr>Beispiel 3 “Geisternetze &amp; KI” </vt:lpstr>
      <vt:lpstr>Beispiel: Leichte Sprache mit GPT</vt:lpstr>
      <vt:lpstr>AI.CAN – Gewässerschutz durch Civic Coding</vt:lpstr>
      <vt:lpstr>Über das Projekt AI.CAN</vt:lpstr>
      <vt:lpstr>Methodik und Technologie</vt:lpstr>
      <vt:lpstr>Herausforderungen bei AI.CAN</vt:lpstr>
      <vt:lpstr>Erfolge und Perspektiven</vt:lpstr>
      <vt:lpstr>Zwei Fragen</vt:lpstr>
      <vt:lpstr>KI als Gefahr?</vt:lpstr>
      <vt:lpstr>Vielen Dank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Lutz Siemer</dc:creator>
  <cp:lastModifiedBy>Lutz Siemer</cp:lastModifiedBy>
  <cp:revision>13</cp:revision>
  <dcterms:created xsi:type="dcterms:W3CDTF">2023-10-14T10:02:43Z</dcterms:created>
  <dcterms:modified xsi:type="dcterms:W3CDTF">2024-12-09T08:21:44Z</dcterms:modified>
</cp:coreProperties>
</file>