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76" r:id="rId1"/>
  </p:sldMasterIdLst>
  <p:notesMasterIdLst>
    <p:notesMasterId r:id="rId21"/>
  </p:notesMasterIdLst>
  <p:sldIdLst>
    <p:sldId id="256" r:id="rId2"/>
    <p:sldId id="270" r:id="rId3"/>
    <p:sldId id="257" r:id="rId4"/>
    <p:sldId id="259" r:id="rId5"/>
    <p:sldId id="355" r:id="rId6"/>
    <p:sldId id="275" r:id="rId7"/>
    <p:sldId id="342" r:id="rId8"/>
    <p:sldId id="350" r:id="rId9"/>
    <p:sldId id="352" r:id="rId10"/>
    <p:sldId id="343" r:id="rId11"/>
    <p:sldId id="281" r:id="rId12"/>
    <p:sldId id="268" r:id="rId13"/>
    <p:sldId id="344" r:id="rId14"/>
    <p:sldId id="258" r:id="rId15"/>
    <p:sldId id="345" r:id="rId16"/>
    <p:sldId id="346" r:id="rId17"/>
    <p:sldId id="356" r:id="rId18"/>
    <p:sldId id="357" r:id="rId19"/>
    <p:sldId id="263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82"/>
    <p:restoredTop sz="92892"/>
  </p:normalViewPr>
  <p:slideViewPr>
    <p:cSldViewPr snapToGrid="0" snapToObjects="1">
      <p:cViewPr varScale="1">
        <p:scale>
          <a:sx n="97" d="100"/>
          <a:sy n="97" d="100"/>
        </p:scale>
        <p:origin x="656" y="200"/>
      </p:cViewPr>
      <p:guideLst/>
    </p:cSldViewPr>
  </p:slideViewPr>
  <p:outlineViewPr>
    <p:cViewPr>
      <p:scale>
        <a:sx n="33" d="100"/>
        <a:sy n="33" d="100"/>
      </p:scale>
      <p:origin x="0" y="-661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E38ADD3-276C-4D36-B9FA-1AC02ECA6868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99999B15-2416-42E4-A943-0FDBC3683C5D}">
      <dgm:prSet/>
      <dgm:spPr/>
      <dgm:t>
        <a:bodyPr/>
        <a:lstStyle/>
        <a:p>
          <a:r>
            <a:rPr lang="de-DE"/>
            <a:t>Digitality and youth</a:t>
          </a:r>
          <a:endParaRPr lang="en-US"/>
        </a:p>
      </dgm:t>
    </dgm:pt>
    <dgm:pt modelId="{6E7CCD5D-F297-46DB-9837-E4E80D7503A8}" type="parTrans" cxnId="{2D5281BD-C298-48E7-985E-5649360013FD}">
      <dgm:prSet/>
      <dgm:spPr/>
      <dgm:t>
        <a:bodyPr/>
        <a:lstStyle/>
        <a:p>
          <a:endParaRPr lang="en-US"/>
        </a:p>
      </dgm:t>
    </dgm:pt>
    <dgm:pt modelId="{6B5C347F-6052-4DF7-B4BD-ACD8AFF379A8}" type="sibTrans" cxnId="{2D5281BD-C298-48E7-985E-5649360013FD}">
      <dgm:prSet/>
      <dgm:spPr/>
      <dgm:t>
        <a:bodyPr/>
        <a:lstStyle/>
        <a:p>
          <a:endParaRPr lang="en-US"/>
        </a:p>
      </dgm:t>
    </dgm:pt>
    <dgm:pt modelId="{ADBDF46A-7E0F-46FA-AEDC-443ED742261C}">
      <dgm:prSet/>
      <dgm:spPr/>
      <dgm:t>
        <a:bodyPr/>
        <a:lstStyle/>
        <a:p>
          <a:r>
            <a:rPr lang="de-DE"/>
            <a:t>Challenges for professionals</a:t>
          </a:r>
          <a:endParaRPr lang="en-US"/>
        </a:p>
      </dgm:t>
    </dgm:pt>
    <dgm:pt modelId="{DA129269-3BFE-4079-B630-5E05E6192CB0}" type="parTrans" cxnId="{6AC80DA6-FD0A-47BB-BD2F-CA81F258B0C1}">
      <dgm:prSet/>
      <dgm:spPr/>
      <dgm:t>
        <a:bodyPr/>
        <a:lstStyle/>
        <a:p>
          <a:endParaRPr lang="en-US"/>
        </a:p>
      </dgm:t>
    </dgm:pt>
    <dgm:pt modelId="{2CDA741C-FDE9-4A2F-8024-3CA83AECACA2}" type="sibTrans" cxnId="{6AC80DA6-FD0A-47BB-BD2F-CA81F258B0C1}">
      <dgm:prSet/>
      <dgm:spPr/>
      <dgm:t>
        <a:bodyPr/>
        <a:lstStyle/>
        <a:p>
          <a:endParaRPr lang="en-US"/>
        </a:p>
      </dgm:t>
    </dgm:pt>
    <dgm:pt modelId="{2C2CDCF5-FE83-4E4E-9914-666F76ECE3E2}">
      <dgm:prSet/>
      <dgm:spPr/>
      <dgm:t>
        <a:bodyPr/>
        <a:lstStyle/>
        <a:p>
          <a:r>
            <a:rPr lang="en-US"/>
            <a:t>YOWOMO2.0</a:t>
          </a:r>
        </a:p>
      </dgm:t>
    </dgm:pt>
    <dgm:pt modelId="{ED2C3E9B-28E1-47DD-9A9F-36D5A77C1F05}" type="parTrans" cxnId="{7B6FD34D-23DB-46F1-8874-596AF4B341B3}">
      <dgm:prSet/>
      <dgm:spPr/>
      <dgm:t>
        <a:bodyPr/>
        <a:lstStyle/>
        <a:p>
          <a:endParaRPr lang="en-US"/>
        </a:p>
      </dgm:t>
    </dgm:pt>
    <dgm:pt modelId="{97F493C2-BA97-46A6-8CFC-3FE4BCF2C7C2}" type="sibTrans" cxnId="{7B6FD34D-23DB-46F1-8874-596AF4B341B3}">
      <dgm:prSet/>
      <dgm:spPr/>
      <dgm:t>
        <a:bodyPr/>
        <a:lstStyle/>
        <a:p>
          <a:endParaRPr lang="en-US"/>
        </a:p>
      </dgm:t>
    </dgm:pt>
    <dgm:pt modelId="{3DF624BD-5067-4101-87CE-F89A3C228830}">
      <dgm:prSet/>
      <dgm:spPr/>
      <dgm:t>
        <a:bodyPr/>
        <a:lstStyle/>
        <a:p>
          <a:r>
            <a:rPr lang="de-DE"/>
            <a:t>YOWOMO2.0-Train</a:t>
          </a:r>
          <a:endParaRPr lang="en-US"/>
        </a:p>
      </dgm:t>
    </dgm:pt>
    <dgm:pt modelId="{495775F5-A6CE-47AA-800E-621749810319}" type="parTrans" cxnId="{FA8B350F-0B66-45D4-8A72-FCC71A1ABFEB}">
      <dgm:prSet/>
      <dgm:spPr/>
      <dgm:t>
        <a:bodyPr/>
        <a:lstStyle/>
        <a:p>
          <a:endParaRPr lang="en-US"/>
        </a:p>
      </dgm:t>
    </dgm:pt>
    <dgm:pt modelId="{5AAFB06F-6D3E-4BB7-A380-8A649E491439}" type="sibTrans" cxnId="{FA8B350F-0B66-45D4-8A72-FCC71A1ABFEB}">
      <dgm:prSet/>
      <dgm:spPr/>
      <dgm:t>
        <a:bodyPr/>
        <a:lstStyle/>
        <a:p>
          <a:endParaRPr lang="en-US"/>
        </a:p>
      </dgm:t>
    </dgm:pt>
    <dgm:pt modelId="{D253B53D-2F3C-F542-9C89-5672F7134D96}" type="pres">
      <dgm:prSet presAssocID="{1E38ADD3-276C-4D36-B9FA-1AC02ECA6868}" presName="vert0" presStyleCnt="0">
        <dgm:presLayoutVars>
          <dgm:dir/>
          <dgm:animOne val="branch"/>
          <dgm:animLvl val="lvl"/>
        </dgm:presLayoutVars>
      </dgm:prSet>
      <dgm:spPr/>
    </dgm:pt>
    <dgm:pt modelId="{68B82CBF-A78F-7F45-8347-F8323DBD11E5}" type="pres">
      <dgm:prSet presAssocID="{99999B15-2416-42E4-A943-0FDBC3683C5D}" presName="thickLine" presStyleLbl="alignNode1" presStyleIdx="0" presStyleCnt="4"/>
      <dgm:spPr/>
    </dgm:pt>
    <dgm:pt modelId="{C0279B2C-C05B-1A42-8A29-5A5EE1A00690}" type="pres">
      <dgm:prSet presAssocID="{99999B15-2416-42E4-A943-0FDBC3683C5D}" presName="horz1" presStyleCnt="0"/>
      <dgm:spPr/>
    </dgm:pt>
    <dgm:pt modelId="{62597E7B-F609-8A41-8DE4-D8F5B9E7F078}" type="pres">
      <dgm:prSet presAssocID="{99999B15-2416-42E4-A943-0FDBC3683C5D}" presName="tx1" presStyleLbl="revTx" presStyleIdx="0" presStyleCnt="4"/>
      <dgm:spPr/>
    </dgm:pt>
    <dgm:pt modelId="{01B4CD8A-442A-804E-BB75-8AC410CC6FAE}" type="pres">
      <dgm:prSet presAssocID="{99999B15-2416-42E4-A943-0FDBC3683C5D}" presName="vert1" presStyleCnt="0"/>
      <dgm:spPr/>
    </dgm:pt>
    <dgm:pt modelId="{DB9ECACD-2D4D-0344-8B2F-F5EF2194E207}" type="pres">
      <dgm:prSet presAssocID="{ADBDF46A-7E0F-46FA-AEDC-443ED742261C}" presName="thickLine" presStyleLbl="alignNode1" presStyleIdx="1" presStyleCnt="4"/>
      <dgm:spPr/>
    </dgm:pt>
    <dgm:pt modelId="{36C4565C-CE67-6E46-BA37-CD83341AD6B7}" type="pres">
      <dgm:prSet presAssocID="{ADBDF46A-7E0F-46FA-AEDC-443ED742261C}" presName="horz1" presStyleCnt="0"/>
      <dgm:spPr/>
    </dgm:pt>
    <dgm:pt modelId="{184CB4B6-A9BB-BC47-873C-F2F1A4B060C7}" type="pres">
      <dgm:prSet presAssocID="{ADBDF46A-7E0F-46FA-AEDC-443ED742261C}" presName="tx1" presStyleLbl="revTx" presStyleIdx="1" presStyleCnt="4"/>
      <dgm:spPr/>
    </dgm:pt>
    <dgm:pt modelId="{34BBE6D2-99F8-5141-9463-95BDC98FC0B8}" type="pres">
      <dgm:prSet presAssocID="{ADBDF46A-7E0F-46FA-AEDC-443ED742261C}" presName="vert1" presStyleCnt="0"/>
      <dgm:spPr/>
    </dgm:pt>
    <dgm:pt modelId="{A399349E-4490-394C-A27A-60B5733CCAF7}" type="pres">
      <dgm:prSet presAssocID="{2C2CDCF5-FE83-4E4E-9914-666F76ECE3E2}" presName="thickLine" presStyleLbl="alignNode1" presStyleIdx="2" presStyleCnt="4"/>
      <dgm:spPr/>
    </dgm:pt>
    <dgm:pt modelId="{45933534-A049-994A-8B74-9CE9B110D1FC}" type="pres">
      <dgm:prSet presAssocID="{2C2CDCF5-FE83-4E4E-9914-666F76ECE3E2}" presName="horz1" presStyleCnt="0"/>
      <dgm:spPr/>
    </dgm:pt>
    <dgm:pt modelId="{F01DD05D-C706-1F4E-A2F9-84515FA05E1A}" type="pres">
      <dgm:prSet presAssocID="{2C2CDCF5-FE83-4E4E-9914-666F76ECE3E2}" presName="tx1" presStyleLbl="revTx" presStyleIdx="2" presStyleCnt="4"/>
      <dgm:spPr/>
    </dgm:pt>
    <dgm:pt modelId="{36210751-9E94-F44F-8478-ED4B4FF70CB8}" type="pres">
      <dgm:prSet presAssocID="{2C2CDCF5-FE83-4E4E-9914-666F76ECE3E2}" presName="vert1" presStyleCnt="0"/>
      <dgm:spPr/>
    </dgm:pt>
    <dgm:pt modelId="{389ED754-0E56-F54A-BD7E-2E9B39BA4EB2}" type="pres">
      <dgm:prSet presAssocID="{3DF624BD-5067-4101-87CE-F89A3C228830}" presName="thickLine" presStyleLbl="alignNode1" presStyleIdx="3" presStyleCnt="4"/>
      <dgm:spPr/>
    </dgm:pt>
    <dgm:pt modelId="{DBC2B6DD-AE1A-8F4C-B52C-1FE92D8F2AC7}" type="pres">
      <dgm:prSet presAssocID="{3DF624BD-5067-4101-87CE-F89A3C228830}" presName="horz1" presStyleCnt="0"/>
      <dgm:spPr/>
    </dgm:pt>
    <dgm:pt modelId="{590E7172-06B2-1F4E-9C5A-0B6D4675B8EF}" type="pres">
      <dgm:prSet presAssocID="{3DF624BD-5067-4101-87CE-F89A3C228830}" presName="tx1" presStyleLbl="revTx" presStyleIdx="3" presStyleCnt="4"/>
      <dgm:spPr/>
    </dgm:pt>
    <dgm:pt modelId="{8C97744E-4691-A840-979F-38CE331C4A13}" type="pres">
      <dgm:prSet presAssocID="{3DF624BD-5067-4101-87CE-F89A3C228830}" presName="vert1" presStyleCnt="0"/>
      <dgm:spPr/>
    </dgm:pt>
  </dgm:ptLst>
  <dgm:cxnLst>
    <dgm:cxn modelId="{FA8B350F-0B66-45D4-8A72-FCC71A1ABFEB}" srcId="{1E38ADD3-276C-4D36-B9FA-1AC02ECA6868}" destId="{3DF624BD-5067-4101-87CE-F89A3C228830}" srcOrd="3" destOrd="0" parTransId="{495775F5-A6CE-47AA-800E-621749810319}" sibTransId="{5AAFB06F-6D3E-4BB7-A380-8A649E491439}"/>
    <dgm:cxn modelId="{427FA246-8B1D-974B-9FD3-70025C3583A2}" type="presOf" srcId="{ADBDF46A-7E0F-46FA-AEDC-443ED742261C}" destId="{184CB4B6-A9BB-BC47-873C-F2F1A4B060C7}" srcOrd="0" destOrd="0" presId="urn:microsoft.com/office/officeart/2008/layout/LinedList"/>
    <dgm:cxn modelId="{7B6FD34D-23DB-46F1-8874-596AF4B341B3}" srcId="{1E38ADD3-276C-4D36-B9FA-1AC02ECA6868}" destId="{2C2CDCF5-FE83-4E4E-9914-666F76ECE3E2}" srcOrd="2" destOrd="0" parTransId="{ED2C3E9B-28E1-47DD-9A9F-36D5A77C1F05}" sibTransId="{97F493C2-BA97-46A6-8CFC-3FE4BCF2C7C2}"/>
    <dgm:cxn modelId="{6AC80DA6-FD0A-47BB-BD2F-CA81F258B0C1}" srcId="{1E38ADD3-276C-4D36-B9FA-1AC02ECA6868}" destId="{ADBDF46A-7E0F-46FA-AEDC-443ED742261C}" srcOrd="1" destOrd="0" parTransId="{DA129269-3BFE-4079-B630-5E05E6192CB0}" sibTransId="{2CDA741C-FDE9-4A2F-8024-3CA83AECACA2}"/>
    <dgm:cxn modelId="{2D5281BD-C298-48E7-985E-5649360013FD}" srcId="{1E38ADD3-276C-4D36-B9FA-1AC02ECA6868}" destId="{99999B15-2416-42E4-A943-0FDBC3683C5D}" srcOrd="0" destOrd="0" parTransId="{6E7CCD5D-F297-46DB-9837-E4E80D7503A8}" sibTransId="{6B5C347F-6052-4DF7-B4BD-ACD8AFF379A8}"/>
    <dgm:cxn modelId="{4F2356C7-20B8-8E49-AA1B-3E1E93681781}" type="presOf" srcId="{99999B15-2416-42E4-A943-0FDBC3683C5D}" destId="{62597E7B-F609-8A41-8DE4-D8F5B9E7F078}" srcOrd="0" destOrd="0" presId="urn:microsoft.com/office/officeart/2008/layout/LinedList"/>
    <dgm:cxn modelId="{ACF92FD9-AEE0-B44D-8106-4D863C986202}" type="presOf" srcId="{2C2CDCF5-FE83-4E4E-9914-666F76ECE3E2}" destId="{F01DD05D-C706-1F4E-A2F9-84515FA05E1A}" srcOrd="0" destOrd="0" presId="urn:microsoft.com/office/officeart/2008/layout/LinedList"/>
    <dgm:cxn modelId="{E0E9FDE5-6911-F540-8577-1CC63B80A3DF}" type="presOf" srcId="{3DF624BD-5067-4101-87CE-F89A3C228830}" destId="{590E7172-06B2-1F4E-9C5A-0B6D4675B8EF}" srcOrd="0" destOrd="0" presId="urn:microsoft.com/office/officeart/2008/layout/LinedList"/>
    <dgm:cxn modelId="{618294FA-E355-E347-8F6F-5455968F916A}" type="presOf" srcId="{1E38ADD3-276C-4D36-B9FA-1AC02ECA6868}" destId="{D253B53D-2F3C-F542-9C89-5672F7134D96}" srcOrd="0" destOrd="0" presId="urn:microsoft.com/office/officeart/2008/layout/LinedList"/>
    <dgm:cxn modelId="{8E59FF58-D3F4-A140-BF10-5FFD6CE0385D}" type="presParOf" srcId="{D253B53D-2F3C-F542-9C89-5672F7134D96}" destId="{68B82CBF-A78F-7F45-8347-F8323DBD11E5}" srcOrd="0" destOrd="0" presId="urn:microsoft.com/office/officeart/2008/layout/LinedList"/>
    <dgm:cxn modelId="{52642218-7292-0049-82AD-A9E17C30E722}" type="presParOf" srcId="{D253B53D-2F3C-F542-9C89-5672F7134D96}" destId="{C0279B2C-C05B-1A42-8A29-5A5EE1A00690}" srcOrd="1" destOrd="0" presId="urn:microsoft.com/office/officeart/2008/layout/LinedList"/>
    <dgm:cxn modelId="{E6322FC6-7076-1D4A-A662-16A3213B97CD}" type="presParOf" srcId="{C0279B2C-C05B-1A42-8A29-5A5EE1A00690}" destId="{62597E7B-F609-8A41-8DE4-D8F5B9E7F078}" srcOrd="0" destOrd="0" presId="urn:microsoft.com/office/officeart/2008/layout/LinedList"/>
    <dgm:cxn modelId="{817BA677-1636-0541-8A8C-6C3C90B5D02E}" type="presParOf" srcId="{C0279B2C-C05B-1A42-8A29-5A5EE1A00690}" destId="{01B4CD8A-442A-804E-BB75-8AC410CC6FAE}" srcOrd="1" destOrd="0" presId="urn:microsoft.com/office/officeart/2008/layout/LinedList"/>
    <dgm:cxn modelId="{6481F854-89D2-5443-9039-3DD091FED972}" type="presParOf" srcId="{D253B53D-2F3C-F542-9C89-5672F7134D96}" destId="{DB9ECACD-2D4D-0344-8B2F-F5EF2194E207}" srcOrd="2" destOrd="0" presId="urn:microsoft.com/office/officeart/2008/layout/LinedList"/>
    <dgm:cxn modelId="{5C48610D-5379-B142-924F-FFD321A12223}" type="presParOf" srcId="{D253B53D-2F3C-F542-9C89-5672F7134D96}" destId="{36C4565C-CE67-6E46-BA37-CD83341AD6B7}" srcOrd="3" destOrd="0" presId="urn:microsoft.com/office/officeart/2008/layout/LinedList"/>
    <dgm:cxn modelId="{45BE25C8-8FD4-754C-9FB7-4913BBB7B4CA}" type="presParOf" srcId="{36C4565C-CE67-6E46-BA37-CD83341AD6B7}" destId="{184CB4B6-A9BB-BC47-873C-F2F1A4B060C7}" srcOrd="0" destOrd="0" presId="urn:microsoft.com/office/officeart/2008/layout/LinedList"/>
    <dgm:cxn modelId="{DF63F65F-9DDE-0442-9B5F-59D60C74717D}" type="presParOf" srcId="{36C4565C-CE67-6E46-BA37-CD83341AD6B7}" destId="{34BBE6D2-99F8-5141-9463-95BDC98FC0B8}" srcOrd="1" destOrd="0" presId="urn:microsoft.com/office/officeart/2008/layout/LinedList"/>
    <dgm:cxn modelId="{84940F1F-B777-EC4C-BAFB-636684B5E732}" type="presParOf" srcId="{D253B53D-2F3C-F542-9C89-5672F7134D96}" destId="{A399349E-4490-394C-A27A-60B5733CCAF7}" srcOrd="4" destOrd="0" presId="urn:microsoft.com/office/officeart/2008/layout/LinedList"/>
    <dgm:cxn modelId="{CD725E26-01D6-D24F-AE3B-5B7156B74E9A}" type="presParOf" srcId="{D253B53D-2F3C-F542-9C89-5672F7134D96}" destId="{45933534-A049-994A-8B74-9CE9B110D1FC}" srcOrd="5" destOrd="0" presId="urn:microsoft.com/office/officeart/2008/layout/LinedList"/>
    <dgm:cxn modelId="{402DA2C4-5B1A-964B-8AB1-A40C0E2CC539}" type="presParOf" srcId="{45933534-A049-994A-8B74-9CE9B110D1FC}" destId="{F01DD05D-C706-1F4E-A2F9-84515FA05E1A}" srcOrd="0" destOrd="0" presId="urn:microsoft.com/office/officeart/2008/layout/LinedList"/>
    <dgm:cxn modelId="{D3543902-3B59-6F45-A4EF-D44B6ECA5D5C}" type="presParOf" srcId="{45933534-A049-994A-8B74-9CE9B110D1FC}" destId="{36210751-9E94-F44F-8478-ED4B4FF70CB8}" srcOrd="1" destOrd="0" presId="urn:microsoft.com/office/officeart/2008/layout/LinedList"/>
    <dgm:cxn modelId="{2CB54AF8-FA9D-4045-974E-D1935359F116}" type="presParOf" srcId="{D253B53D-2F3C-F542-9C89-5672F7134D96}" destId="{389ED754-0E56-F54A-BD7E-2E9B39BA4EB2}" srcOrd="6" destOrd="0" presId="urn:microsoft.com/office/officeart/2008/layout/LinedList"/>
    <dgm:cxn modelId="{3A879F1C-DA07-B24D-ADDE-5592B1BA7698}" type="presParOf" srcId="{D253B53D-2F3C-F542-9C89-5672F7134D96}" destId="{DBC2B6DD-AE1A-8F4C-B52C-1FE92D8F2AC7}" srcOrd="7" destOrd="0" presId="urn:microsoft.com/office/officeart/2008/layout/LinedList"/>
    <dgm:cxn modelId="{33B3153B-DAFA-1440-8EE1-686D5680D09F}" type="presParOf" srcId="{DBC2B6DD-AE1A-8F4C-B52C-1FE92D8F2AC7}" destId="{590E7172-06B2-1F4E-9C5A-0B6D4675B8EF}" srcOrd="0" destOrd="0" presId="urn:microsoft.com/office/officeart/2008/layout/LinedList"/>
    <dgm:cxn modelId="{61ECB342-7E98-CB4E-A04E-5566655BFA8A}" type="presParOf" srcId="{DBC2B6DD-AE1A-8F4C-B52C-1FE92D8F2AC7}" destId="{8C97744E-4691-A840-979F-38CE331C4A1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C857083-45ED-7E48-8D7A-5FC5B169A496}" type="doc">
      <dgm:prSet loTypeId="urn:microsoft.com/office/officeart/2005/8/layout/radial4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10BF9EC-FE90-9347-969F-1046F2EF4A41}">
      <dgm:prSet phldrT="[Text]"/>
      <dgm:spPr/>
      <dgm:t>
        <a:bodyPr/>
        <a:lstStyle/>
        <a:p>
          <a:r>
            <a:rPr lang="en-US" dirty="0"/>
            <a:t>Digital Youth Work</a:t>
          </a:r>
        </a:p>
      </dgm:t>
    </dgm:pt>
    <dgm:pt modelId="{DD10B8CB-DBE6-554A-94E3-02E446471265}" type="parTrans" cxnId="{914ECD64-9602-3C44-B4AE-D7904D43D62F}">
      <dgm:prSet/>
      <dgm:spPr/>
      <dgm:t>
        <a:bodyPr/>
        <a:lstStyle/>
        <a:p>
          <a:endParaRPr lang="en-US"/>
        </a:p>
      </dgm:t>
    </dgm:pt>
    <dgm:pt modelId="{685EA5DB-ED9C-7B4B-886E-4184F6F45AAA}" type="sibTrans" cxnId="{914ECD64-9602-3C44-B4AE-D7904D43D62F}">
      <dgm:prSet/>
      <dgm:spPr/>
      <dgm:t>
        <a:bodyPr/>
        <a:lstStyle/>
        <a:p>
          <a:endParaRPr lang="en-US"/>
        </a:p>
      </dgm:t>
    </dgm:pt>
    <dgm:pt modelId="{5854E8E7-85DD-D245-A437-A72B281DF246}">
      <dgm:prSet phldrT="[Text]"/>
      <dgm:spPr/>
      <dgm:t>
        <a:bodyPr/>
        <a:lstStyle/>
        <a:p>
          <a:r>
            <a:rPr lang="de-DE" dirty="0"/>
            <a:t>Basic </a:t>
          </a:r>
          <a:r>
            <a:rPr lang="de-DE" dirty="0" err="1"/>
            <a:t>competences</a:t>
          </a:r>
          <a:endParaRPr lang="en-US" dirty="0"/>
        </a:p>
      </dgm:t>
    </dgm:pt>
    <dgm:pt modelId="{57E6BC43-1455-6046-B6F9-6AD05F6F0390}" type="sibTrans" cxnId="{99CA0B43-7E6A-F949-8AF0-E6DBE3BF9024}">
      <dgm:prSet/>
      <dgm:spPr/>
      <dgm:t>
        <a:bodyPr/>
        <a:lstStyle/>
        <a:p>
          <a:endParaRPr lang="en-US"/>
        </a:p>
      </dgm:t>
    </dgm:pt>
    <dgm:pt modelId="{D8C6150E-E754-CA4C-BA12-BCA33406D072}" type="parTrans" cxnId="{99CA0B43-7E6A-F949-8AF0-E6DBE3BF9024}">
      <dgm:prSet/>
      <dgm:spPr/>
      <dgm:t>
        <a:bodyPr/>
        <a:lstStyle/>
        <a:p>
          <a:endParaRPr lang="en-US"/>
        </a:p>
      </dgm:t>
    </dgm:pt>
    <dgm:pt modelId="{A4E64161-6D08-1B4F-A3E0-E105EB540663}">
      <dgm:prSet phldrT="[Text]"/>
      <dgm:spPr/>
      <dgm:t>
        <a:bodyPr/>
        <a:lstStyle/>
        <a:p>
          <a:r>
            <a:rPr lang="de-DE" dirty="0"/>
            <a:t>Organisational </a:t>
          </a:r>
          <a:r>
            <a:rPr lang="de-DE" dirty="0" err="1"/>
            <a:t>framework</a:t>
          </a:r>
          <a:endParaRPr lang="en-US" dirty="0"/>
        </a:p>
      </dgm:t>
    </dgm:pt>
    <dgm:pt modelId="{1AAEBD44-5E58-8C48-90B1-CEBD0057EF23}" type="sibTrans" cxnId="{8337DC05-EF94-274F-987A-D8815F79F269}">
      <dgm:prSet/>
      <dgm:spPr/>
      <dgm:t>
        <a:bodyPr/>
        <a:lstStyle/>
        <a:p>
          <a:endParaRPr lang="en-US"/>
        </a:p>
      </dgm:t>
    </dgm:pt>
    <dgm:pt modelId="{DEB89561-C4B2-994E-BC82-9720ACC180F3}" type="parTrans" cxnId="{8337DC05-EF94-274F-987A-D8815F79F269}">
      <dgm:prSet/>
      <dgm:spPr/>
      <dgm:t>
        <a:bodyPr/>
        <a:lstStyle/>
        <a:p>
          <a:endParaRPr lang="en-US"/>
        </a:p>
      </dgm:t>
    </dgm:pt>
    <dgm:pt modelId="{4A959510-011B-A146-B218-3A9B2EBA52B4}">
      <dgm:prSet phldrT="[Text]"/>
      <dgm:spPr/>
      <dgm:t>
        <a:bodyPr/>
        <a:lstStyle/>
        <a:p>
          <a:r>
            <a:rPr lang="de-DE" dirty="0"/>
            <a:t>Open-</a:t>
          </a:r>
          <a:r>
            <a:rPr lang="de-DE" dirty="0" err="1"/>
            <a:t>minded</a:t>
          </a:r>
          <a:r>
            <a:rPr lang="de-DE" dirty="0"/>
            <a:t> </a:t>
          </a:r>
          <a:r>
            <a:rPr lang="de-DE" dirty="0" err="1"/>
            <a:t>attitude</a:t>
          </a:r>
          <a:endParaRPr lang="en-US" dirty="0"/>
        </a:p>
      </dgm:t>
    </dgm:pt>
    <dgm:pt modelId="{1D2025C7-B516-5344-874C-7F7334464AEB}" type="sibTrans" cxnId="{95BCC013-0F3E-5A41-9598-D98097C6DAFC}">
      <dgm:prSet/>
      <dgm:spPr/>
      <dgm:t>
        <a:bodyPr/>
        <a:lstStyle/>
        <a:p>
          <a:endParaRPr lang="en-US"/>
        </a:p>
      </dgm:t>
    </dgm:pt>
    <dgm:pt modelId="{720141C6-6109-3C4B-86CD-B4CA6C23D6A7}" type="parTrans" cxnId="{95BCC013-0F3E-5A41-9598-D98097C6DAFC}">
      <dgm:prSet/>
      <dgm:spPr/>
      <dgm:t>
        <a:bodyPr/>
        <a:lstStyle/>
        <a:p>
          <a:endParaRPr lang="en-US"/>
        </a:p>
      </dgm:t>
    </dgm:pt>
    <dgm:pt modelId="{D52991A4-329D-0E4E-B6BD-81286728CD09}" type="pres">
      <dgm:prSet presAssocID="{8C857083-45ED-7E48-8D7A-5FC5B169A496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5B1069D1-B53B-B449-8428-285D41FC84C0}" type="pres">
      <dgm:prSet presAssocID="{E10BF9EC-FE90-9347-969F-1046F2EF4A41}" presName="centerShape" presStyleLbl="node0" presStyleIdx="0" presStyleCnt="1"/>
      <dgm:spPr/>
    </dgm:pt>
    <dgm:pt modelId="{5E89586D-A887-964F-BD52-F1D9CDCF07A8}" type="pres">
      <dgm:prSet presAssocID="{720141C6-6109-3C4B-86CD-B4CA6C23D6A7}" presName="parTrans" presStyleLbl="bgSibTrans2D1" presStyleIdx="0" presStyleCnt="3"/>
      <dgm:spPr/>
    </dgm:pt>
    <dgm:pt modelId="{492A0126-B18B-9D4D-8E8D-4A946012B9F8}" type="pres">
      <dgm:prSet presAssocID="{4A959510-011B-A146-B218-3A9B2EBA52B4}" presName="node" presStyleLbl="node1" presStyleIdx="0" presStyleCnt="3">
        <dgm:presLayoutVars>
          <dgm:bulletEnabled val="1"/>
        </dgm:presLayoutVars>
      </dgm:prSet>
      <dgm:spPr/>
    </dgm:pt>
    <dgm:pt modelId="{6392D0C1-BCE1-494F-AD9B-E4B75F289408}" type="pres">
      <dgm:prSet presAssocID="{DEB89561-C4B2-994E-BC82-9720ACC180F3}" presName="parTrans" presStyleLbl="bgSibTrans2D1" presStyleIdx="1" presStyleCnt="3"/>
      <dgm:spPr/>
    </dgm:pt>
    <dgm:pt modelId="{89ECB595-C36E-5D46-986D-1D5420C9C152}" type="pres">
      <dgm:prSet presAssocID="{A4E64161-6D08-1B4F-A3E0-E105EB540663}" presName="node" presStyleLbl="node1" presStyleIdx="1" presStyleCnt="3">
        <dgm:presLayoutVars>
          <dgm:bulletEnabled val="1"/>
        </dgm:presLayoutVars>
      </dgm:prSet>
      <dgm:spPr/>
    </dgm:pt>
    <dgm:pt modelId="{EABAAB4F-D8B6-D542-B8C4-58DB9265002C}" type="pres">
      <dgm:prSet presAssocID="{D8C6150E-E754-CA4C-BA12-BCA33406D072}" presName="parTrans" presStyleLbl="bgSibTrans2D1" presStyleIdx="2" presStyleCnt="3"/>
      <dgm:spPr/>
    </dgm:pt>
    <dgm:pt modelId="{480E0EEC-409A-D44C-B3AB-6D467E6C4BD1}" type="pres">
      <dgm:prSet presAssocID="{5854E8E7-85DD-D245-A437-A72B281DF246}" presName="node" presStyleLbl="node1" presStyleIdx="2" presStyleCnt="3">
        <dgm:presLayoutVars>
          <dgm:bulletEnabled val="1"/>
        </dgm:presLayoutVars>
      </dgm:prSet>
      <dgm:spPr/>
    </dgm:pt>
  </dgm:ptLst>
  <dgm:cxnLst>
    <dgm:cxn modelId="{8337DC05-EF94-274F-987A-D8815F79F269}" srcId="{E10BF9EC-FE90-9347-969F-1046F2EF4A41}" destId="{A4E64161-6D08-1B4F-A3E0-E105EB540663}" srcOrd="1" destOrd="0" parTransId="{DEB89561-C4B2-994E-BC82-9720ACC180F3}" sibTransId="{1AAEBD44-5E58-8C48-90B1-CEBD0057EF23}"/>
    <dgm:cxn modelId="{95BCC013-0F3E-5A41-9598-D98097C6DAFC}" srcId="{E10BF9EC-FE90-9347-969F-1046F2EF4A41}" destId="{4A959510-011B-A146-B218-3A9B2EBA52B4}" srcOrd="0" destOrd="0" parTransId="{720141C6-6109-3C4B-86CD-B4CA6C23D6A7}" sibTransId="{1D2025C7-B516-5344-874C-7F7334464AEB}"/>
    <dgm:cxn modelId="{7B4DF013-CA15-CF45-8CE0-C5E525A17EFA}" type="presOf" srcId="{A4E64161-6D08-1B4F-A3E0-E105EB540663}" destId="{89ECB595-C36E-5D46-986D-1D5420C9C152}" srcOrd="0" destOrd="0" presId="urn:microsoft.com/office/officeart/2005/8/layout/radial4"/>
    <dgm:cxn modelId="{99CA0B43-7E6A-F949-8AF0-E6DBE3BF9024}" srcId="{E10BF9EC-FE90-9347-969F-1046F2EF4A41}" destId="{5854E8E7-85DD-D245-A437-A72B281DF246}" srcOrd="2" destOrd="0" parTransId="{D8C6150E-E754-CA4C-BA12-BCA33406D072}" sibTransId="{57E6BC43-1455-6046-B6F9-6AD05F6F0390}"/>
    <dgm:cxn modelId="{C0432A59-B921-AA4B-845C-EDE2EC4D9276}" type="presOf" srcId="{E10BF9EC-FE90-9347-969F-1046F2EF4A41}" destId="{5B1069D1-B53B-B449-8428-285D41FC84C0}" srcOrd="0" destOrd="0" presId="urn:microsoft.com/office/officeart/2005/8/layout/radial4"/>
    <dgm:cxn modelId="{E4A36961-1546-844E-BEBA-CDB46CEBB1F3}" type="presOf" srcId="{8C857083-45ED-7E48-8D7A-5FC5B169A496}" destId="{D52991A4-329D-0E4E-B6BD-81286728CD09}" srcOrd="0" destOrd="0" presId="urn:microsoft.com/office/officeart/2005/8/layout/radial4"/>
    <dgm:cxn modelId="{914ECD64-9602-3C44-B4AE-D7904D43D62F}" srcId="{8C857083-45ED-7E48-8D7A-5FC5B169A496}" destId="{E10BF9EC-FE90-9347-969F-1046F2EF4A41}" srcOrd="0" destOrd="0" parTransId="{DD10B8CB-DBE6-554A-94E3-02E446471265}" sibTransId="{685EA5DB-ED9C-7B4B-886E-4184F6F45AAA}"/>
    <dgm:cxn modelId="{8B522265-23A9-F741-B84B-AF654B10D89B}" type="presOf" srcId="{D8C6150E-E754-CA4C-BA12-BCA33406D072}" destId="{EABAAB4F-D8B6-D542-B8C4-58DB9265002C}" srcOrd="0" destOrd="0" presId="urn:microsoft.com/office/officeart/2005/8/layout/radial4"/>
    <dgm:cxn modelId="{0BEE2281-F3AC-DF4B-8550-D87436A0AB53}" type="presOf" srcId="{4A959510-011B-A146-B218-3A9B2EBA52B4}" destId="{492A0126-B18B-9D4D-8E8D-4A946012B9F8}" srcOrd="0" destOrd="0" presId="urn:microsoft.com/office/officeart/2005/8/layout/radial4"/>
    <dgm:cxn modelId="{8127B2A9-2396-7844-B9E2-68D04B23AC3E}" type="presOf" srcId="{DEB89561-C4B2-994E-BC82-9720ACC180F3}" destId="{6392D0C1-BCE1-494F-AD9B-E4B75F289408}" srcOrd="0" destOrd="0" presId="urn:microsoft.com/office/officeart/2005/8/layout/radial4"/>
    <dgm:cxn modelId="{D77C59C2-64DA-DF4B-BCD2-731BC2394F10}" type="presOf" srcId="{720141C6-6109-3C4B-86CD-B4CA6C23D6A7}" destId="{5E89586D-A887-964F-BD52-F1D9CDCF07A8}" srcOrd="0" destOrd="0" presId="urn:microsoft.com/office/officeart/2005/8/layout/radial4"/>
    <dgm:cxn modelId="{B241C4CC-A4EF-3748-BF4E-F5B941AF80F0}" type="presOf" srcId="{5854E8E7-85DD-D245-A437-A72B281DF246}" destId="{480E0EEC-409A-D44C-B3AB-6D467E6C4BD1}" srcOrd="0" destOrd="0" presId="urn:microsoft.com/office/officeart/2005/8/layout/radial4"/>
    <dgm:cxn modelId="{DCB89A2F-3D34-C146-8F00-D274B932E2F8}" type="presParOf" srcId="{D52991A4-329D-0E4E-B6BD-81286728CD09}" destId="{5B1069D1-B53B-B449-8428-285D41FC84C0}" srcOrd="0" destOrd="0" presId="urn:microsoft.com/office/officeart/2005/8/layout/radial4"/>
    <dgm:cxn modelId="{9FB5EF9F-A20D-864D-83CE-815DB8B399F3}" type="presParOf" srcId="{D52991A4-329D-0E4E-B6BD-81286728CD09}" destId="{5E89586D-A887-964F-BD52-F1D9CDCF07A8}" srcOrd="1" destOrd="0" presId="urn:microsoft.com/office/officeart/2005/8/layout/radial4"/>
    <dgm:cxn modelId="{F838684D-AC76-9743-A3A6-59F7177E2B7F}" type="presParOf" srcId="{D52991A4-329D-0E4E-B6BD-81286728CD09}" destId="{492A0126-B18B-9D4D-8E8D-4A946012B9F8}" srcOrd="2" destOrd="0" presId="urn:microsoft.com/office/officeart/2005/8/layout/radial4"/>
    <dgm:cxn modelId="{A44EA7BD-4754-7A47-9364-CB7EA3E6BC20}" type="presParOf" srcId="{D52991A4-329D-0E4E-B6BD-81286728CD09}" destId="{6392D0C1-BCE1-494F-AD9B-E4B75F289408}" srcOrd="3" destOrd="0" presId="urn:microsoft.com/office/officeart/2005/8/layout/radial4"/>
    <dgm:cxn modelId="{83E3CB27-F89D-0C40-8232-FC2962C2F668}" type="presParOf" srcId="{D52991A4-329D-0E4E-B6BD-81286728CD09}" destId="{89ECB595-C36E-5D46-986D-1D5420C9C152}" srcOrd="4" destOrd="0" presId="urn:microsoft.com/office/officeart/2005/8/layout/radial4"/>
    <dgm:cxn modelId="{7A29F84E-6A30-2E45-AC02-1FF5C156DF36}" type="presParOf" srcId="{D52991A4-329D-0E4E-B6BD-81286728CD09}" destId="{EABAAB4F-D8B6-D542-B8C4-58DB9265002C}" srcOrd="5" destOrd="0" presId="urn:microsoft.com/office/officeart/2005/8/layout/radial4"/>
    <dgm:cxn modelId="{29D72FCF-775F-5F4A-A881-E3C0F385A252}" type="presParOf" srcId="{D52991A4-329D-0E4E-B6BD-81286728CD09}" destId="{480E0EEC-409A-D44C-B3AB-6D467E6C4BD1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B82CBF-A78F-7F45-8347-F8323DBD11E5}">
      <dsp:nvSpPr>
        <dsp:cNvPr id="0" name=""/>
        <dsp:cNvSpPr/>
      </dsp:nvSpPr>
      <dsp:spPr>
        <a:xfrm>
          <a:off x="0" y="0"/>
          <a:ext cx="6269038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597E7B-F609-8A41-8DE4-D8F5B9E7F078}">
      <dsp:nvSpPr>
        <dsp:cNvPr id="0" name=""/>
        <dsp:cNvSpPr/>
      </dsp:nvSpPr>
      <dsp:spPr>
        <a:xfrm>
          <a:off x="0" y="0"/>
          <a:ext cx="6269038" cy="13930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4100" kern="1200"/>
            <a:t>Digitality and youth</a:t>
          </a:r>
          <a:endParaRPr lang="en-US" sz="4100" kern="1200"/>
        </a:p>
      </dsp:txBody>
      <dsp:txXfrm>
        <a:off x="0" y="0"/>
        <a:ext cx="6269038" cy="1393031"/>
      </dsp:txXfrm>
    </dsp:sp>
    <dsp:sp modelId="{DB9ECACD-2D4D-0344-8B2F-F5EF2194E207}">
      <dsp:nvSpPr>
        <dsp:cNvPr id="0" name=""/>
        <dsp:cNvSpPr/>
      </dsp:nvSpPr>
      <dsp:spPr>
        <a:xfrm>
          <a:off x="0" y="1393031"/>
          <a:ext cx="6269038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4CB4B6-A9BB-BC47-873C-F2F1A4B060C7}">
      <dsp:nvSpPr>
        <dsp:cNvPr id="0" name=""/>
        <dsp:cNvSpPr/>
      </dsp:nvSpPr>
      <dsp:spPr>
        <a:xfrm>
          <a:off x="0" y="1393031"/>
          <a:ext cx="6269038" cy="13930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4100" kern="1200"/>
            <a:t>Challenges for professionals</a:t>
          </a:r>
          <a:endParaRPr lang="en-US" sz="4100" kern="1200"/>
        </a:p>
      </dsp:txBody>
      <dsp:txXfrm>
        <a:off x="0" y="1393031"/>
        <a:ext cx="6269038" cy="1393031"/>
      </dsp:txXfrm>
    </dsp:sp>
    <dsp:sp modelId="{A399349E-4490-394C-A27A-60B5733CCAF7}">
      <dsp:nvSpPr>
        <dsp:cNvPr id="0" name=""/>
        <dsp:cNvSpPr/>
      </dsp:nvSpPr>
      <dsp:spPr>
        <a:xfrm>
          <a:off x="0" y="2786062"/>
          <a:ext cx="6269038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1DD05D-C706-1F4E-A2F9-84515FA05E1A}">
      <dsp:nvSpPr>
        <dsp:cNvPr id="0" name=""/>
        <dsp:cNvSpPr/>
      </dsp:nvSpPr>
      <dsp:spPr>
        <a:xfrm>
          <a:off x="0" y="2786062"/>
          <a:ext cx="6269038" cy="13930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/>
            <a:t>YOWOMO2.0</a:t>
          </a:r>
        </a:p>
      </dsp:txBody>
      <dsp:txXfrm>
        <a:off x="0" y="2786062"/>
        <a:ext cx="6269038" cy="1393031"/>
      </dsp:txXfrm>
    </dsp:sp>
    <dsp:sp modelId="{389ED754-0E56-F54A-BD7E-2E9B39BA4EB2}">
      <dsp:nvSpPr>
        <dsp:cNvPr id="0" name=""/>
        <dsp:cNvSpPr/>
      </dsp:nvSpPr>
      <dsp:spPr>
        <a:xfrm>
          <a:off x="0" y="4179093"/>
          <a:ext cx="6269038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0E7172-06B2-1F4E-9C5A-0B6D4675B8EF}">
      <dsp:nvSpPr>
        <dsp:cNvPr id="0" name=""/>
        <dsp:cNvSpPr/>
      </dsp:nvSpPr>
      <dsp:spPr>
        <a:xfrm>
          <a:off x="0" y="4179093"/>
          <a:ext cx="6269038" cy="13930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4100" kern="1200"/>
            <a:t>YOWOMO2.0-Train</a:t>
          </a:r>
          <a:endParaRPr lang="en-US" sz="4100" kern="1200"/>
        </a:p>
      </dsp:txBody>
      <dsp:txXfrm>
        <a:off x="0" y="4179093"/>
        <a:ext cx="6269038" cy="139303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1069D1-B53B-B449-8428-285D41FC84C0}">
      <dsp:nvSpPr>
        <dsp:cNvPr id="0" name=""/>
        <dsp:cNvSpPr/>
      </dsp:nvSpPr>
      <dsp:spPr>
        <a:xfrm>
          <a:off x="4265184" y="2364917"/>
          <a:ext cx="1985230" cy="198523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Digital Youth Work</a:t>
          </a:r>
        </a:p>
      </dsp:txBody>
      <dsp:txXfrm>
        <a:off x="4555914" y="2655647"/>
        <a:ext cx="1403770" cy="1403770"/>
      </dsp:txXfrm>
    </dsp:sp>
    <dsp:sp modelId="{5E89586D-A887-964F-BD52-F1D9CDCF07A8}">
      <dsp:nvSpPr>
        <dsp:cNvPr id="0" name=""/>
        <dsp:cNvSpPr/>
      </dsp:nvSpPr>
      <dsp:spPr>
        <a:xfrm rot="12900000">
          <a:off x="2988885" y="2018372"/>
          <a:ext cx="1520825" cy="565790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92A0126-B18B-9D4D-8E8D-4A946012B9F8}">
      <dsp:nvSpPr>
        <dsp:cNvPr id="0" name=""/>
        <dsp:cNvSpPr/>
      </dsp:nvSpPr>
      <dsp:spPr>
        <a:xfrm>
          <a:off x="2183419" y="1110725"/>
          <a:ext cx="1885968" cy="15087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200" kern="1200" dirty="0"/>
            <a:t>Open-</a:t>
          </a:r>
          <a:r>
            <a:rPr lang="de-DE" sz="2200" kern="1200" dirty="0" err="1"/>
            <a:t>minded</a:t>
          </a:r>
          <a:r>
            <a:rPr lang="de-DE" sz="2200" kern="1200" dirty="0"/>
            <a:t> </a:t>
          </a:r>
          <a:r>
            <a:rPr lang="de-DE" sz="2200" kern="1200" dirty="0" err="1"/>
            <a:t>attitude</a:t>
          </a:r>
          <a:endParaRPr lang="en-US" sz="2200" kern="1200" dirty="0"/>
        </a:p>
      </dsp:txBody>
      <dsp:txXfrm>
        <a:off x="2227610" y="1154916"/>
        <a:ext cx="1797586" cy="1420393"/>
      </dsp:txXfrm>
    </dsp:sp>
    <dsp:sp modelId="{6392D0C1-BCE1-494F-AD9B-E4B75F289408}">
      <dsp:nvSpPr>
        <dsp:cNvPr id="0" name=""/>
        <dsp:cNvSpPr/>
      </dsp:nvSpPr>
      <dsp:spPr>
        <a:xfrm rot="16200000">
          <a:off x="4497387" y="1233095"/>
          <a:ext cx="1520825" cy="565790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9ECB595-C36E-5D46-986D-1D5420C9C152}">
      <dsp:nvSpPr>
        <dsp:cNvPr id="0" name=""/>
        <dsp:cNvSpPr/>
      </dsp:nvSpPr>
      <dsp:spPr>
        <a:xfrm>
          <a:off x="4314815" y="1190"/>
          <a:ext cx="1885968" cy="15087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200" kern="1200" dirty="0"/>
            <a:t>Organisational </a:t>
          </a:r>
          <a:r>
            <a:rPr lang="de-DE" sz="2200" kern="1200" dirty="0" err="1"/>
            <a:t>framework</a:t>
          </a:r>
          <a:endParaRPr lang="en-US" sz="2200" kern="1200" dirty="0"/>
        </a:p>
      </dsp:txBody>
      <dsp:txXfrm>
        <a:off x="4359006" y="45381"/>
        <a:ext cx="1797586" cy="1420393"/>
      </dsp:txXfrm>
    </dsp:sp>
    <dsp:sp modelId="{EABAAB4F-D8B6-D542-B8C4-58DB9265002C}">
      <dsp:nvSpPr>
        <dsp:cNvPr id="0" name=""/>
        <dsp:cNvSpPr/>
      </dsp:nvSpPr>
      <dsp:spPr>
        <a:xfrm rot="19500000">
          <a:off x="6005889" y="2018372"/>
          <a:ext cx="1520825" cy="565790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80E0EEC-409A-D44C-B3AB-6D467E6C4BD1}">
      <dsp:nvSpPr>
        <dsp:cNvPr id="0" name=""/>
        <dsp:cNvSpPr/>
      </dsp:nvSpPr>
      <dsp:spPr>
        <a:xfrm>
          <a:off x="6446211" y="1110725"/>
          <a:ext cx="1885968" cy="15087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200" kern="1200" dirty="0"/>
            <a:t>Basic </a:t>
          </a:r>
          <a:r>
            <a:rPr lang="de-DE" sz="2200" kern="1200" dirty="0" err="1"/>
            <a:t>competences</a:t>
          </a:r>
          <a:endParaRPr lang="en-US" sz="2200" kern="1200" dirty="0"/>
        </a:p>
      </dsp:txBody>
      <dsp:txXfrm>
        <a:off x="6490402" y="1154916"/>
        <a:ext cx="1797586" cy="14203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4D9565-800A-5841-BDB1-2322AF3DC9F3}" type="datetimeFigureOut">
              <a:rPr lang="de-DE" smtClean="0"/>
              <a:t>30.05.19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0C09E7-EFAB-C54E-8F35-86652BCD944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0110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C09E7-EFAB-C54E-8F35-86652BCD9448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48035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0CAFA-DA6A-E441-9763-F3F2C207CA9F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84884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C09E7-EFAB-C54E-8F35-86652BCD9448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8455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C09E7-EFAB-C54E-8F35-86652BCD9448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37031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C09E7-EFAB-C54E-8F35-86652BCD9448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50915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C09E7-EFAB-C54E-8F35-86652BCD9448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73149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C09E7-EFAB-C54E-8F35-86652BCD9448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8006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C09E7-EFAB-C54E-8F35-86652BCD9448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29384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C09E7-EFAB-C54E-8F35-86652BCD9448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37288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C09E7-EFAB-C54E-8F35-86652BCD9448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65271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C09E7-EFAB-C54E-8F35-86652BCD9448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58053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C09E7-EFAB-C54E-8F35-86652BCD9448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53065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C09E7-EFAB-C54E-8F35-86652BCD9448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58243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C09E7-EFAB-C54E-8F35-86652BCD9448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79814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C09E7-EFAB-C54E-8F35-86652BCD9448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4778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C09E7-EFAB-C54E-8F35-86652BCD9448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47937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C09E7-EFAB-C54E-8F35-86652BCD9448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0913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16143-E03C-4CFD-AFDC-14E5BDEA754C}" type="datetimeFigureOut">
              <a:rPr lang="en-US" smtClean="0"/>
              <a:t>5/30/19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322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94063-DF36-4330-A365-08DA1FA5B7D6}" type="datetimeFigureOut">
              <a:rPr lang="en-US" smtClean="0"/>
              <a:t>5/30/19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3355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7C6C-0F39-4D70-8E8D-FE5B9C95FA73}" type="datetimeFigureOut">
              <a:rPr lang="en-US" smtClean="0"/>
              <a:t>5/30/19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764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A4AC-08CC-42CE-BD01-C191750A04EC}" type="datetimeFigureOut">
              <a:rPr lang="en-US" smtClean="0"/>
              <a:t>5/30/19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335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7A723-92A7-435B-B681-F25B092FEFEB}" type="datetimeFigureOut">
              <a:rPr lang="en-US" smtClean="0"/>
              <a:t>5/30/19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792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70639-886C-4FCF-9EAB-ABB5DA3F3F4A}" type="datetimeFigureOut">
              <a:rPr lang="en-US" smtClean="0"/>
              <a:t>5/30/19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070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30651-31F4-45D2-98AE-A2108F41BC07}" type="datetimeFigureOut">
              <a:rPr lang="en-US" smtClean="0"/>
              <a:t>5/30/19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004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3789A-C914-4DB1-8815-80B5EC7335C5}" type="datetimeFigureOut">
              <a:rPr lang="en-US" smtClean="0"/>
              <a:t>5/30/19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853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40AA-91A0-436F-8FDB-C0F939DCAE21}" type="datetimeFigureOut">
              <a:rPr lang="en-US" smtClean="0"/>
              <a:t>5/30/19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88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Platzhalter für vertikalen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3E54A-A8CA-48C1-9504-691B58049D29}" type="datetimeFigureOut">
              <a:rPr lang="en-US" smtClean="0"/>
              <a:t>5/30/19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3528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Platzhalter für vertikalen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6C806-BBF7-471C-9527-881CE2266695}" type="datetimeFigureOut">
              <a:rPr lang="en-US" smtClean="0"/>
              <a:t>5/30/19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37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59FD0C-5451-4CA0-86AF-E70AE3279989}" type="datetimeFigureOut">
              <a:rPr lang="en-US" smtClean="0"/>
              <a:t>5/30/19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346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tiff"/><Relationship Id="rId7" Type="http://schemas.openxmlformats.org/officeDocument/2006/relationships/image" Target="../media/image17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tiff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tiff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tiff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3.tiff"/><Relationship Id="rId4" Type="http://schemas.openxmlformats.org/officeDocument/2006/relationships/image" Target="../media/image32.tif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31">
            <a:extLst>
              <a:ext uri="{FF2B5EF4-FFF2-40B4-BE49-F238E27FC236}">
                <a16:creationId xmlns:a16="http://schemas.microsoft.com/office/drawing/2014/main" id="{D8A21BF9-C2DE-4A37-AE23-C16F0D4FB6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9" name="Group 33">
            <a:extLst>
              <a:ext uri="{FF2B5EF4-FFF2-40B4-BE49-F238E27FC236}">
                <a16:creationId xmlns:a16="http://schemas.microsoft.com/office/drawing/2014/main" id="{AFA15A4C-74E1-44B3-868A-871A6975E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7C25E20C-B57C-43E2-806E-B27E273449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>
                <a:gd name="T0" fmla="*/ 1752 w 2038"/>
                <a:gd name="T1" fmla="*/ 1169 h 1169"/>
                <a:gd name="T2" fmla="*/ 1487 w 2038"/>
                <a:gd name="T3" fmla="*/ 334 h 1169"/>
                <a:gd name="T4" fmla="*/ 860 w 2038"/>
                <a:gd name="T5" fmla="*/ 22 h 1169"/>
                <a:gd name="T6" fmla="*/ 199 w 2038"/>
                <a:gd name="T7" fmla="*/ 318 h 1169"/>
                <a:gd name="T8" fmla="*/ 399 w 2038"/>
                <a:gd name="T9" fmla="*/ 1165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6">
              <a:extLst>
                <a:ext uri="{FF2B5EF4-FFF2-40B4-BE49-F238E27FC236}">
                  <a16:creationId xmlns:a16="http://schemas.microsoft.com/office/drawing/2014/main" id="{5E61E93E-7EA3-45B0-B46B-776CCAAA43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>
                <a:gd name="T0" fmla="*/ 1025 w 1549"/>
                <a:gd name="T1" fmla="*/ 1016 h 1017"/>
                <a:gd name="T2" fmla="*/ 1443 w 1549"/>
                <a:gd name="T3" fmla="*/ 592 h 1017"/>
                <a:gd name="T4" fmla="*/ 782 w 1549"/>
                <a:gd name="T5" fmla="*/ 53 h 1017"/>
                <a:gd name="T6" fmla="*/ 150 w 1549"/>
                <a:gd name="T7" fmla="*/ 329 h 1017"/>
                <a:gd name="T8" fmla="*/ 477 w 1549"/>
                <a:gd name="T9" fmla="*/ 101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7">
              <a:extLst>
                <a:ext uri="{FF2B5EF4-FFF2-40B4-BE49-F238E27FC236}">
                  <a16:creationId xmlns:a16="http://schemas.microsoft.com/office/drawing/2014/main" id="{090265B2-13D2-4AF4-8A33-B812505A12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>
                <a:gd name="T0" fmla="*/ 1302 w 1688"/>
                <a:gd name="T1" fmla="*/ 1066 h 1066"/>
                <a:gd name="T2" fmla="*/ 1613 w 1688"/>
                <a:gd name="T3" fmla="*/ 850 h 1066"/>
                <a:gd name="T4" fmla="*/ 1517 w 1688"/>
                <a:gd name="T5" fmla="*/ 471 h 1066"/>
                <a:gd name="T6" fmla="*/ 798 w 1688"/>
                <a:gd name="T7" fmla="*/ 28 h 1066"/>
                <a:gd name="T8" fmla="*/ 181 w 1688"/>
                <a:gd name="T9" fmla="*/ 333 h 1066"/>
                <a:gd name="T10" fmla="*/ 420 w 1688"/>
                <a:gd name="T11" fmla="*/ 1066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8">
              <a:extLst>
                <a:ext uri="{FF2B5EF4-FFF2-40B4-BE49-F238E27FC236}">
                  <a16:creationId xmlns:a16="http://schemas.microsoft.com/office/drawing/2014/main" id="{33FE6C9E-837C-4EEA-9A0C-4848247A88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>
                <a:gd name="T0" fmla="*/ 1873 w 2171"/>
                <a:gd name="T1" fmla="*/ 1326 h 1326"/>
                <a:gd name="T2" fmla="*/ 1609 w 2171"/>
                <a:gd name="T3" fmla="*/ 473 h 1326"/>
                <a:gd name="T4" fmla="*/ 880 w 2171"/>
                <a:gd name="T5" fmla="*/ 63 h 1326"/>
                <a:gd name="T6" fmla="*/ 0 w 2171"/>
                <a:gd name="T7" fmla="*/ 423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9">
              <a:extLst>
                <a:ext uri="{FF2B5EF4-FFF2-40B4-BE49-F238E27FC236}">
                  <a16:creationId xmlns:a16="http://schemas.microsoft.com/office/drawing/2014/main" id="{FBF07295-67C5-4EEF-A351-F3E9BDCE5A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>
                <a:gd name="T0" fmla="*/ 0 w 106"/>
                <a:gd name="T1" fmla="*/ 0 h 143"/>
                <a:gd name="T2" fmla="*/ 106 w 106"/>
                <a:gd name="T3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0">
              <a:extLst>
                <a:ext uri="{FF2B5EF4-FFF2-40B4-BE49-F238E27FC236}">
                  <a16:creationId xmlns:a16="http://schemas.microsoft.com/office/drawing/2014/main" id="{4D3578DF-AEA8-49FA-B33F-3717596D20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>
                <a:gd name="T0" fmla="*/ 2046 w 2330"/>
                <a:gd name="T1" fmla="*/ 1452 h 1452"/>
                <a:gd name="T2" fmla="*/ 1813 w 2330"/>
                <a:gd name="T3" fmla="*/ 601 h 1452"/>
                <a:gd name="T4" fmla="*/ 956 w 2330"/>
                <a:gd name="T5" fmla="*/ 97 h 1452"/>
                <a:gd name="T6" fmla="*/ 0 w 2330"/>
                <a:gd name="T7" fmla="*/ 366 h 1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11">
              <a:extLst>
                <a:ext uri="{FF2B5EF4-FFF2-40B4-BE49-F238E27FC236}">
                  <a16:creationId xmlns:a16="http://schemas.microsoft.com/office/drawing/2014/main" id="{B832B259-738E-4480-AB04-D13D8EEDE5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>
                <a:gd name="T0" fmla="*/ 1094 w 1216"/>
                <a:gd name="T1" fmla="*/ 1436 h 1436"/>
                <a:gd name="T2" fmla="*/ 709 w 1216"/>
                <a:gd name="T3" fmla="*/ 551 h 1436"/>
                <a:gd name="T4" fmla="*/ 0 w 1216"/>
                <a:gd name="T5" fmla="*/ 0 h 1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2">
              <a:extLst>
                <a:ext uri="{FF2B5EF4-FFF2-40B4-BE49-F238E27FC236}">
                  <a16:creationId xmlns:a16="http://schemas.microsoft.com/office/drawing/2014/main" id="{7ACF9EC1-B20A-4A20-AA7A-97F13C84B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>
                <a:gd name="T0" fmla="*/ 222 w 222"/>
                <a:gd name="T1" fmla="*/ 0 h 129"/>
                <a:gd name="T2" fmla="*/ 0 w 222"/>
                <a:gd name="T3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13">
              <a:extLst>
                <a:ext uri="{FF2B5EF4-FFF2-40B4-BE49-F238E27FC236}">
                  <a16:creationId xmlns:a16="http://schemas.microsoft.com/office/drawing/2014/main" id="{CCBAC7CA-9794-4769-B554-61754F8DD0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>
                <a:gd name="T0" fmla="*/ 1067 w 1174"/>
                <a:gd name="T1" fmla="*/ 1440 h 1440"/>
                <a:gd name="T2" fmla="*/ 698 w 1174"/>
                <a:gd name="T3" fmla="*/ 577 h 1440"/>
                <a:gd name="T4" fmla="*/ 0 w 1174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14">
              <a:extLst>
                <a:ext uri="{FF2B5EF4-FFF2-40B4-BE49-F238E27FC236}">
                  <a16:creationId xmlns:a16="http://schemas.microsoft.com/office/drawing/2014/main" id="{ADF4B468-5C16-4319-AA49-3943047960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>
                <a:gd name="T0" fmla="*/ 125 w 125"/>
                <a:gd name="T1" fmla="*/ 0 h 74"/>
                <a:gd name="T2" fmla="*/ 0 w 125"/>
                <a:gd name="T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15">
              <a:extLst>
                <a:ext uri="{FF2B5EF4-FFF2-40B4-BE49-F238E27FC236}">
                  <a16:creationId xmlns:a16="http://schemas.microsoft.com/office/drawing/2014/main" id="{F24CF14C-D1B5-4093-84DE-3A9B8AECAD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>
                <a:gd name="T0" fmla="*/ 1056 w 1155"/>
                <a:gd name="T1" fmla="*/ 1440 h 1440"/>
                <a:gd name="T2" fmla="*/ 686 w 1155"/>
                <a:gd name="T3" fmla="*/ 580 h 1440"/>
                <a:gd name="T4" fmla="*/ 0 w 1155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16">
              <a:extLst>
                <a:ext uri="{FF2B5EF4-FFF2-40B4-BE49-F238E27FC236}">
                  <a16:creationId xmlns:a16="http://schemas.microsoft.com/office/drawing/2014/main" id="{54E74D8F-4CFB-445E-9A5A-3747999366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>
                <a:gd name="T0" fmla="*/ 75 w 75"/>
                <a:gd name="T1" fmla="*/ 0 h 45"/>
                <a:gd name="T2" fmla="*/ 0 w 75"/>
                <a:gd name="T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7">
              <a:extLst>
                <a:ext uri="{FF2B5EF4-FFF2-40B4-BE49-F238E27FC236}">
                  <a16:creationId xmlns:a16="http://schemas.microsoft.com/office/drawing/2014/main" id="{C3CDF05C-F935-4C91-892A-4C0BD78BB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>
                <a:gd name="T0" fmla="*/ 1053 w 1160"/>
                <a:gd name="T1" fmla="*/ 1441 h 1441"/>
                <a:gd name="T2" fmla="*/ 705 w 1160"/>
                <a:gd name="T3" fmla="*/ 599 h 1441"/>
                <a:gd name="T4" fmla="*/ 0 w 1160"/>
                <a:gd name="T5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8">
              <a:extLst>
                <a:ext uri="{FF2B5EF4-FFF2-40B4-BE49-F238E27FC236}">
                  <a16:creationId xmlns:a16="http://schemas.microsoft.com/office/drawing/2014/main" id="{275BCDE7-5D6B-404C-B99B-2477F84DC4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>
                <a:gd name="T0" fmla="*/ 1040 w 1137"/>
                <a:gd name="T1" fmla="*/ 1440 h 1440"/>
                <a:gd name="T2" fmla="*/ 698 w 1137"/>
                <a:gd name="T3" fmla="*/ 611 h 1440"/>
                <a:gd name="T4" fmla="*/ 0 w 1137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9">
              <a:extLst>
                <a:ext uri="{FF2B5EF4-FFF2-40B4-BE49-F238E27FC236}">
                  <a16:creationId xmlns:a16="http://schemas.microsoft.com/office/drawing/2014/main" id="{5A8BA59D-909B-474C-95AE-A18BE3B5A3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>
                <a:gd name="T0" fmla="*/ 1011 w 1058"/>
                <a:gd name="T1" fmla="*/ 1439 h 1439"/>
                <a:gd name="T2" fmla="*/ 648 w 1058"/>
                <a:gd name="T3" fmla="*/ 617 h 1439"/>
                <a:gd name="T4" fmla="*/ 0 w 1058"/>
                <a:gd name="T5" fmla="*/ 0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20">
              <a:extLst>
                <a:ext uri="{FF2B5EF4-FFF2-40B4-BE49-F238E27FC236}">
                  <a16:creationId xmlns:a16="http://schemas.microsoft.com/office/drawing/2014/main" id="{35525169-6CDA-4CF4-BBBC-B69EB74192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>
                <a:gd name="T0" fmla="*/ 718 w 718"/>
                <a:gd name="T1" fmla="*/ 575 h 575"/>
                <a:gd name="T2" fmla="*/ 0 w 718"/>
                <a:gd name="T3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21">
              <a:extLst>
                <a:ext uri="{FF2B5EF4-FFF2-40B4-BE49-F238E27FC236}">
                  <a16:creationId xmlns:a16="http://schemas.microsoft.com/office/drawing/2014/main" id="{B12539C9-DA6A-4663-BBD1-3E6F2716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>
                <a:gd name="T0" fmla="*/ 620 w 620"/>
                <a:gd name="T1" fmla="*/ 536 h 536"/>
                <a:gd name="T2" fmla="*/ 0 w 620"/>
                <a:gd name="T3" fmla="*/ 0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22">
              <a:extLst>
                <a:ext uri="{FF2B5EF4-FFF2-40B4-BE49-F238E27FC236}">
                  <a16:creationId xmlns:a16="http://schemas.microsoft.com/office/drawing/2014/main" id="{EF34B18E-DFB9-4602-9E39-35C674A57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>
                <a:gd name="T0" fmla="*/ 0 w 455"/>
                <a:gd name="T1" fmla="*/ 0 h 285"/>
                <a:gd name="T2" fmla="*/ 455 w 455"/>
                <a:gd name="T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23">
              <a:extLst>
                <a:ext uri="{FF2B5EF4-FFF2-40B4-BE49-F238E27FC236}">
                  <a16:creationId xmlns:a16="http://schemas.microsoft.com/office/drawing/2014/main" id="{962C158D-66FE-4267-81F8-AE58007564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>
                <a:gd name="T0" fmla="*/ 0 w 188"/>
                <a:gd name="T1" fmla="*/ 0 h 112"/>
                <a:gd name="T2" fmla="*/ 188 w 188"/>
                <a:gd name="T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045C6BCC-CBAB-47AD-B329-FE2689C836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7084" y="1186483"/>
            <a:ext cx="6509954" cy="4477933"/>
            <a:chOff x="807084" y="1186483"/>
            <a:chExt cx="6509954" cy="4477933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9E515335-3E8F-4CFB-BF91-9676E41BEE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7846" y="1186483"/>
              <a:ext cx="6508430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Isosceles Triangle 39">
              <a:extLst>
                <a:ext uri="{FF2B5EF4-FFF2-40B4-BE49-F238E27FC236}">
                  <a16:creationId xmlns:a16="http://schemas.microsoft.com/office/drawing/2014/main" id="{2F7EFFB3-F1EE-410E-8A17-91EAE3F3D7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3858445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B32C05D6-54A4-496C-A53B-82984FE7FE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7084" y="1991156"/>
              <a:ext cx="6509954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895416" y="1154922"/>
            <a:ext cx="6337230" cy="4073932"/>
          </a:xfrm>
        </p:spPr>
        <p:txBody>
          <a:bodyPr>
            <a:normAutofit fontScale="92500" lnSpcReduction="10000"/>
          </a:bodyPr>
          <a:lstStyle/>
          <a:p>
            <a:r>
              <a:rPr lang="de-DE" sz="5700" dirty="0">
                <a:solidFill>
                  <a:srgbClr val="FFFFFF"/>
                </a:solidFill>
              </a:rPr>
              <a:t>YOWOMO</a:t>
            </a:r>
          </a:p>
          <a:p>
            <a:endParaRPr lang="de-DE" sz="1050" dirty="0">
              <a:solidFill>
                <a:srgbClr val="FFFFFF"/>
              </a:solidFill>
            </a:endParaRPr>
          </a:p>
          <a:p>
            <a:endParaRPr lang="en" dirty="0">
              <a:solidFill>
                <a:srgbClr val="FFFFFF"/>
              </a:solidFill>
            </a:endParaRPr>
          </a:p>
          <a:p>
            <a:r>
              <a:rPr lang="en" dirty="0">
                <a:solidFill>
                  <a:srgbClr val="FFFFFF"/>
                </a:solidFill>
              </a:rPr>
              <a:t>Education and Training for Youth Work </a:t>
            </a:r>
          </a:p>
          <a:p>
            <a:r>
              <a:rPr lang="en" dirty="0">
                <a:solidFill>
                  <a:srgbClr val="FFFFFF"/>
                </a:solidFill>
              </a:rPr>
              <a:t>in the Age of Smartphones and Social Media</a:t>
            </a:r>
            <a:endParaRPr lang="de-DE" sz="1300" dirty="0">
              <a:solidFill>
                <a:srgbClr val="FFFFFF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de-DE" sz="1300" dirty="0">
              <a:solidFill>
                <a:srgbClr val="FFFFFF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de-DE" sz="1300" dirty="0">
              <a:solidFill>
                <a:srgbClr val="FFFFFF"/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de-DE" sz="1300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rPr>
              <a:t>Lutz Siemer, </a:t>
            </a:r>
            <a:r>
              <a:rPr lang="de-DE" sz="1300" dirty="0" err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rPr>
              <a:t>coordinator</a:t>
            </a:r>
            <a:r>
              <a:rPr lang="de-DE" sz="1300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rPr>
              <a:t> YOWOMO2.0 &amp; YOWOMO2.0-Train</a:t>
            </a:r>
          </a:p>
          <a:p>
            <a:endParaRPr lang="de-DE" sz="1300" dirty="0">
              <a:solidFill>
                <a:srgbClr val="FFFFFF"/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de-DE" sz="1900" dirty="0">
                <a:solidFill>
                  <a:schemeClr val="bg1"/>
                </a:solidFill>
              </a:rPr>
              <a:t>Learning Space Dynamic - „Digital Youth Work </a:t>
            </a:r>
            <a:r>
              <a:rPr lang="de-DE" sz="1900" dirty="0" err="1">
                <a:solidFill>
                  <a:schemeClr val="bg1"/>
                </a:solidFill>
              </a:rPr>
              <a:t>and</a:t>
            </a:r>
            <a:r>
              <a:rPr lang="de-DE" sz="1900" dirty="0">
                <a:solidFill>
                  <a:schemeClr val="bg1"/>
                </a:solidFill>
              </a:rPr>
              <a:t> Innovation” </a:t>
            </a:r>
          </a:p>
          <a:p>
            <a:r>
              <a:rPr lang="de-DE" sz="1900" dirty="0" err="1">
                <a:solidFill>
                  <a:schemeClr val="bg1"/>
                </a:solidFill>
              </a:rPr>
              <a:t>Warsaw</a:t>
            </a:r>
            <a:r>
              <a:rPr lang="de-DE" sz="1900" dirty="0">
                <a:solidFill>
                  <a:schemeClr val="bg1"/>
                </a:solidFill>
              </a:rPr>
              <a:t>/</a:t>
            </a:r>
            <a:r>
              <a:rPr lang="de-DE" sz="1900" dirty="0" err="1">
                <a:solidFill>
                  <a:schemeClr val="bg1"/>
                </a:solidFill>
              </a:rPr>
              <a:t>Poland</a:t>
            </a:r>
            <a:r>
              <a:rPr lang="de-DE" sz="1900" dirty="0">
                <a:solidFill>
                  <a:schemeClr val="bg1"/>
                </a:solidFill>
              </a:rPr>
              <a:t>, 29-31 May 2019 </a:t>
            </a:r>
          </a:p>
          <a:p>
            <a:endParaRPr lang="de-DE" sz="1300" dirty="0">
              <a:solidFill>
                <a:srgbClr val="FFFFFF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7659A6D9-BA77-4E6D-AF96-1CE47E0B2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21485" y="0"/>
            <a:ext cx="4068871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82F9300-09E4-C64B-BADF-6F5CB9A033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7319" y="313441"/>
            <a:ext cx="3093718" cy="1856231"/>
          </a:xfrm>
          <a:prstGeom prst="rect">
            <a:avLst/>
          </a:prstGeom>
          <a:ln w="9525">
            <a:solidFill>
              <a:schemeClr val="bg1"/>
            </a:solidFill>
          </a:ln>
        </p:spPr>
      </p:pic>
      <p:pic>
        <p:nvPicPr>
          <p:cNvPr id="6" name="Bild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9677" y="2919979"/>
            <a:ext cx="3429000" cy="1014147"/>
          </a:xfrm>
          <a:prstGeom prst="rect">
            <a:avLst/>
          </a:prstGeom>
          <a:ln w="9525">
            <a:solidFill>
              <a:schemeClr val="bg1"/>
            </a:solidFill>
          </a:ln>
        </p:spPr>
      </p:pic>
      <p:pic>
        <p:nvPicPr>
          <p:cNvPr id="5" name="Bild 4" descr="Ein Bild, das Flasche, Himmel enthält.&#10;&#10;&#10;&#10;Automatisch generierte Beschreibu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9677" y="5251500"/>
            <a:ext cx="3429000" cy="745807"/>
          </a:xfrm>
          <a:prstGeom prst="rect">
            <a:avLst/>
          </a:prstGeom>
          <a:ln w="952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704307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07937" y="5770995"/>
            <a:ext cx="6330960" cy="950375"/>
          </a:xfrm>
        </p:spPr>
        <p:txBody>
          <a:bodyPr>
            <a:noAutofit/>
          </a:bodyPr>
          <a:lstStyle/>
          <a:p>
            <a:r>
              <a:rPr lang="de-DE" sz="3200" dirty="0">
                <a:latin typeface="Arial" charset="0"/>
                <a:ea typeface="Arial" charset="0"/>
                <a:cs typeface="Arial" charset="0"/>
              </a:rPr>
              <a:t>A </a:t>
            </a:r>
            <a:r>
              <a:rPr lang="de-DE" sz="3200" dirty="0" err="1">
                <a:latin typeface="Arial" charset="0"/>
                <a:ea typeface="Arial" charset="0"/>
                <a:cs typeface="Arial" charset="0"/>
              </a:rPr>
              <a:t>picture</a:t>
            </a:r>
            <a:r>
              <a:rPr lang="de-DE" sz="32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de-DE" sz="3200" dirty="0" err="1">
                <a:latin typeface="Arial" charset="0"/>
                <a:ea typeface="Arial" charset="0"/>
                <a:cs typeface="Arial" charset="0"/>
              </a:rPr>
              <a:t>tells</a:t>
            </a:r>
            <a:r>
              <a:rPr lang="de-DE" sz="3200" dirty="0">
                <a:latin typeface="Arial" charset="0"/>
                <a:ea typeface="Arial" charset="0"/>
                <a:cs typeface="Arial" charset="0"/>
              </a:rPr>
              <a:t> a </a:t>
            </a:r>
            <a:r>
              <a:rPr lang="de-DE" sz="3200" dirty="0" err="1">
                <a:latin typeface="Arial" charset="0"/>
                <a:ea typeface="Arial" charset="0"/>
                <a:cs typeface="Arial" charset="0"/>
              </a:rPr>
              <a:t>thousand</a:t>
            </a:r>
            <a:r>
              <a:rPr lang="de-DE" sz="32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de-DE" sz="3200" dirty="0" err="1">
                <a:latin typeface="Arial" charset="0"/>
                <a:ea typeface="Arial" charset="0"/>
                <a:cs typeface="Arial" charset="0"/>
              </a:rPr>
              <a:t>words</a:t>
            </a:r>
            <a:endParaRPr lang="de-DE" sz="32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6" name="Inhaltsplatzhalter 5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06" b="11144"/>
          <a:stretch/>
        </p:blipFill>
        <p:spPr>
          <a:xfrm>
            <a:off x="0" y="-18326"/>
            <a:ext cx="12192000" cy="5529143"/>
          </a:xfrm>
          <a:prstGeom prst="rect">
            <a:avLst/>
          </a:prstGeom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FA151AA3-311F-AA4C-969D-C5D42B36E3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8224" y="5976182"/>
            <a:ext cx="1435500" cy="540000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636B64F4-F031-3B40-B065-C33027EC080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974" t="6603" r="1826" b="3443"/>
          <a:stretch/>
        </p:blipFill>
        <p:spPr>
          <a:xfrm>
            <a:off x="8644909" y="5976182"/>
            <a:ext cx="1912314" cy="54000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0CCD847-F7EB-0A43-A686-35055E1FDB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88408" y="5976182"/>
            <a:ext cx="895655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157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8E89D5E-1885-4160-AC77-CC471DD1D0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43277" y="712269"/>
            <a:ext cx="3370998" cy="5502264"/>
          </a:xfrm>
        </p:spPr>
        <p:txBody>
          <a:bodyPr>
            <a:normAutofit/>
          </a:bodyPr>
          <a:lstStyle/>
          <a:p>
            <a:r>
              <a:rPr lang="de-D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rPr>
              <a:t>Content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50D2BD1-98F9-412D-905B-3A843EF40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2971800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Untertitel 2">
            <a:extLst>
              <a:ext uri="{FF2B5EF4-FFF2-40B4-BE49-F238E27FC236}">
                <a16:creationId xmlns:a16="http://schemas.microsoft.com/office/drawing/2014/main" id="{E3AE25A4-E8B8-4FB4-83B7-56FA99A59E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4177183"/>
              </p:ext>
            </p:extLst>
          </p:nvPr>
        </p:nvGraphicFramePr>
        <p:xfrm>
          <a:off x="5280025" y="642938"/>
          <a:ext cx="6269038" cy="5572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729845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14292" y="513612"/>
            <a:ext cx="9894133" cy="1031216"/>
          </a:xfrm>
          <a:prstGeom prst="ellipse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 dirty="0">
                <a:latin typeface="+mj-lt"/>
                <a:ea typeface="+mj-ea"/>
                <a:cs typeface="+mj-cs"/>
              </a:rPr>
              <a:t>Digitality and Youth</a:t>
            </a:r>
          </a:p>
        </p:txBody>
      </p:sp>
      <p:pic>
        <p:nvPicPr>
          <p:cNvPr id="8" name="Picture 2" descr="https://yowomo2.files.wordpress.com/2013/08/060901_kindergarten_wifi2.gif">
            <a:extLst>
              <a:ext uri="{FF2B5EF4-FFF2-40B4-BE49-F238E27FC236}">
                <a16:creationId xmlns:a16="http://schemas.microsoft.com/office/drawing/2014/main" id="{B7789CDA-32B4-F641-B53F-230E86A4D8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587" y="2589086"/>
            <a:ext cx="4926794" cy="2755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20A63D9-DD13-384C-A340-6FE1301115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81373" y="2279151"/>
            <a:ext cx="3627063" cy="338714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" sz="2400" dirty="0"/>
              <a:t>Young people are permanently online – the internet has been in their pockets since the day they were born.</a:t>
            </a:r>
            <a:endParaRPr lang="en-US" sz="2400" dirty="0">
              <a:latin typeface="+mj-lt"/>
              <a:ea typeface="+mj-ea"/>
              <a:cs typeface="+mj-cs"/>
            </a:endParaRPr>
          </a:p>
          <a:p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7634891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6BEB482-6CE7-4D6C-AC19-BDA4647308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33">
            <a:extLst>
              <a:ext uri="{FF2B5EF4-FFF2-40B4-BE49-F238E27FC236}">
                <a16:creationId xmlns:a16="http://schemas.microsoft.com/office/drawing/2014/main" id="{AB948C00-58B8-4380-A1A8-49F7136B1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662512" cy="6858000"/>
          </a:xfrm>
          <a:custGeom>
            <a:avLst/>
            <a:gdLst>
              <a:gd name="connsiteX0" fmla="*/ 0 w 7662512"/>
              <a:gd name="connsiteY0" fmla="*/ 0 h 6858000"/>
              <a:gd name="connsiteX1" fmla="*/ 1175396 w 7662512"/>
              <a:gd name="connsiteY1" fmla="*/ 0 h 6858000"/>
              <a:gd name="connsiteX2" fmla="*/ 3025507 w 7662512"/>
              <a:gd name="connsiteY2" fmla="*/ 0 h 6858000"/>
              <a:gd name="connsiteX3" fmla="*/ 7662512 w 7662512"/>
              <a:gd name="connsiteY3" fmla="*/ 0 h 6858000"/>
              <a:gd name="connsiteX4" fmla="*/ 7662512 w 7662512"/>
              <a:gd name="connsiteY4" fmla="*/ 1900238 h 6858000"/>
              <a:gd name="connsiteX5" fmla="*/ 7292096 w 7662512"/>
              <a:gd name="connsiteY5" fmla="*/ 2178050 h 6858000"/>
              <a:gd name="connsiteX6" fmla="*/ 7287862 w 7662512"/>
              <a:gd name="connsiteY6" fmla="*/ 2184400 h 6858000"/>
              <a:gd name="connsiteX7" fmla="*/ 7281512 w 7662512"/>
              <a:gd name="connsiteY7" fmla="*/ 2193925 h 6858000"/>
              <a:gd name="connsiteX8" fmla="*/ 7275162 w 7662512"/>
              <a:gd name="connsiteY8" fmla="*/ 2201863 h 6858000"/>
              <a:gd name="connsiteX9" fmla="*/ 7275162 w 7662512"/>
              <a:gd name="connsiteY9" fmla="*/ 2211388 h 6858000"/>
              <a:gd name="connsiteX10" fmla="*/ 7275162 w 7662512"/>
              <a:gd name="connsiteY10" fmla="*/ 2220913 h 6858000"/>
              <a:gd name="connsiteX11" fmla="*/ 7281512 w 7662512"/>
              <a:gd name="connsiteY11" fmla="*/ 2228850 h 6858000"/>
              <a:gd name="connsiteX12" fmla="*/ 7287862 w 7662512"/>
              <a:gd name="connsiteY12" fmla="*/ 2238375 h 6858000"/>
              <a:gd name="connsiteX13" fmla="*/ 7292096 w 7662512"/>
              <a:gd name="connsiteY13" fmla="*/ 2244725 h 6858000"/>
              <a:gd name="connsiteX14" fmla="*/ 7662512 w 7662512"/>
              <a:gd name="connsiteY14" fmla="*/ 2522538 h 6858000"/>
              <a:gd name="connsiteX15" fmla="*/ 7662512 w 7662512"/>
              <a:gd name="connsiteY15" fmla="*/ 6858000 h 6858000"/>
              <a:gd name="connsiteX16" fmla="*/ 3025507 w 7662512"/>
              <a:gd name="connsiteY16" fmla="*/ 6858000 h 6858000"/>
              <a:gd name="connsiteX17" fmla="*/ 1175396 w 7662512"/>
              <a:gd name="connsiteY17" fmla="*/ 6858000 h 6858000"/>
              <a:gd name="connsiteX18" fmla="*/ 0 w 7662512"/>
              <a:gd name="connsiteY1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7662512" h="6858000">
                <a:moveTo>
                  <a:pt x="0" y="0"/>
                </a:moveTo>
                <a:lnTo>
                  <a:pt x="1175396" y="0"/>
                </a:lnTo>
                <a:lnTo>
                  <a:pt x="3025507" y="0"/>
                </a:lnTo>
                <a:lnTo>
                  <a:pt x="7662512" y="0"/>
                </a:lnTo>
                <a:lnTo>
                  <a:pt x="7662512" y="1900238"/>
                </a:lnTo>
                <a:lnTo>
                  <a:pt x="7292096" y="2178050"/>
                </a:lnTo>
                <a:lnTo>
                  <a:pt x="7287862" y="2184400"/>
                </a:lnTo>
                <a:lnTo>
                  <a:pt x="7281512" y="2193925"/>
                </a:lnTo>
                <a:lnTo>
                  <a:pt x="7275162" y="2201863"/>
                </a:lnTo>
                <a:lnTo>
                  <a:pt x="7275162" y="2211388"/>
                </a:lnTo>
                <a:lnTo>
                  <a:pt x="7275162" y="2220913"/>
                </a:lnTo>
                <a:lnTo>
                  <a:pt x="7281512" y="2228850"/>
                </a:lnTo>
                <a:lnTo>
                  <a:pt x="7287862" y="2238375"/>
                </a:lnTo>
                <a:lnTo>
                  <a:pt x="7292096" y="2244725"/>
                </a:lnTo>
                <a:lnTo>
                  <a:pt x="7662512" y="2522538"/>
                </a:lnTo>
                <a:lnTo>
                  <a:pt x="7662512" y="6858000"/>
                </a:lnTo>
                <a:lnTo>
                  <a:pt x="3025507" y="6858000"/>
                </a:lnTo>
                <a:lnTo>
                  <a:pt x="117539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EC2D322-E46B-0045-8D60-23F538FA24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200" y="958639"/>
            <a:ext cx="5986112" cy="521832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dirty="0"/>
              <a:t>“I've come up with a set of rules that describe our reactions to technologies: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685800" indent="-457200">
              <a:buFont typeface="+mj-lt"/>
              <a:buAutoNum type="arabicPeriod"/>
            </a:pPr>
            <a:r>
              <a:rPr lang="en-US" sz="2400" dirty="0"/>
              <a:t>Anything that is in the world when you’re born is normal and ordinary and is just a natural part of the way the world works.</a:t>
            </a:r>
          </a:p>
          <a:p>
            <a:pPr marL="685800" indent="-457200">
              <a:buFont typeface="+mj-lt"/>
              <a:buAutoNum type="arabicPeriod"/>
            </a:pPr>
            <a:r>
              <a:rPr lang="en-US" sz="2400" dirty="0"/>
              <a:t>Anything that's invented between when you’re fifteen and thirty-five is new and exciting and revolutionary and you can probably get a career in it.</a:t>
            </a:r>
          </a:p>
          <a:p>
            <a:pPr marL="685800" indent="-457200">
              <a:buFont typeface="+mj-lt"/>
              <a:buAutoNum type="arabicPeriod"/>
            </a:pPr>
            <a:r>
              <a:rPr lang="en-US" sz="2400" dirty="0"/>
              <a:t>Anything invented after you're thirty-five is against the natural order of things.”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14" name="Rounded Rectangle 24">
            <a:extLst>
              <a:ext uri="{FF2B5EF4-FFF2-40B4-BE49-F238E27FC236}">
                <a16:creationId xmlns:a16="http://schemas.microsoft.com/office/drawing/2014/main" id="{AE6D64A5-8B93-4019-9FDC-75D3D7B87C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93746" y="958640"/>
            <a:ext cx="3354790" cy="4945244"/>
          </a:xfrm>
          <a:prstGeom prst="roundRect">
            <a:avLst>
              <a:gd name="adj" fmla="val 3513"/>
            </a:avLst>
          </a:prstGeom>
          <a:solidFill>
            <a:srgbClr val="FFFFFF"/>
          </a:solidFill>
          <a:ln w="15875">
            <a:solidFill>
              <a:srgbClr val="54666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341F288F-3EEC-684E-8087-8001137066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2602" r="-4" b="1214"/>
          <a:stretch/>
        </p:blipFill>
        <p:spPr>
          <a:xfrm>
            <a:off x="8507487" y="1258529"/>
            <a:ext cx="2735071" cy="4330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099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Digitality and Youth - phenomena</a:t>
            </a:r>
            <a:endParaRPr lang="de-DE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de-DE" dirty="0"/>
              <a:t>Smart Mobile Devices</a:t>
            </a:r>
          </a:p>
          <a:p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2" name="Textplatzhalter 11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de-DE" dirty="0" err="1"/>
              <a:t>Social</a:t>
            </a:r>
            <a:r>
              <a:rPr lang="de-DE" dirty="0"/>
              <a:t> Network Services</a:t>
            </a:r>
          </a:p>
          <a:p>
            <a:endParaRPr lang="de-DE" dirty="0"/>
          </a:p>
        </p:txBody>
      </p:sp>
      <p:sp>
        <p:nvSpPr>
          <p:cNvPr id="8" name="Inhaltsplatzhalt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9" name="Bild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7" y="2505074"/>
            <a:ext cx="5157787" cy="3438525"/>
          </a:xfrm>
          <a:prstGeom prst="rect">
            <a:avLst/>
          </a:prstGeom>
        </p:spPr>
      </p:pic>
      <p:pic>
        <p:nvPicPr>
          <p:cNvPr id="10" name="Bild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199" y="2505074"/>
            <a:ext cx="5165859" cy="343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523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Challenges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youth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 professionals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16500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0" y="6434541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/>
              <a:t>Nach</a:t>
            </a:r>
            <a:r>
              <a:rPr lang="en-US" sz="1400" dirty="0"/>
              <a:t> Barbara </a:t>
            </a:r>
            <a:r>
              <a:rPr lang="en-US" sz="1400" dirty="0" err="1"/>
              <a:t>Buchegger</a:t>
            </a:r>
            <a:r>
              <a:rPr lang="en-US" sz="1400" dirty="0"/>
              <a:t>/Louise Horvath: </a:t>
            </a:r>
            <a:r>
              <a:rPr lang="en-US" sz="1400" dirty="0" err="1"/>
              <a:t>Europäische</a:t>
            </a:r>
            <a:r>
              <a:rPr lang="en-US" sz="1400" dirty="0"/>
              <a:t> </a:t>
            </a:r>
            <a:r>
              <a:rPr lang="en-US" sz="1400" dirty="0" err="1"/>
              <a:t>Perspektiven</a:t>
            </a:r>
            <a:r>
              <a:rPr lang="en-US" sz="1400" dirty="0"/>
              <a:t> auf </a:t>
            </a:r>
            <a:r>
              <a:rPr lang="en-US" sz="1400" dirty="0" err="1"/>
              <a:t>Herausforderungen</a:t>
            </a:r>
            <a:r>
              <a:rPr lang="en-US" sz="1400" dirty="0"/>
              <a:t> der </a:t>
            </a:r>
            <a:r>
              <a:rPr lang="en-US" sz="1400" dirty="0" err="1"/>
              <a:t>digitalen</a:t>
            </a:r>
            <a:r>
              <a:rPr lang="en-US" sz="1400" dirty="0"/>
              <a:t> </a:t>
            </a:r>
            <a:r>
              <a:rPr lang="en-US" sz="1400" dirty="0" err="1"/>
              <a:t>Jugendarbeit</a:t>
            </a:r>
            <a:r>
              <a:rPr lang="en-US" sz="1400" dirty="0"/>
              <a:t>, </a:t>
            </a:r>
            <a:r>
              <a:rPr lang="en-US" sz="1400" dirty="0" err="1"/>
              <a:t>merz</a:t>
            </a:r>
            <a:r>
              <a:rPr lang="en-US" sz="1400" dirty="0"/>
              <a:t> 2017/04: </a:t>
            </a:r>
            <a:r>
              <a:rPr lang="en-US" sz="1400" dirty="0" err="1"/>
              <a:t>Soziale</a:t>
            </a:r>
            <a:r>
              <a:rPr lang="en-US" sz="1400" dirty="0"/>
              <a:t> </a:t>
            </a:r>
            <a:r>
              <a:rPr lang="en-US" sz="1400" dirty="0" err="1"/>
              <a:t>Arbeit</a:t>
            </a:r>
            <a:r>
              <a:rPr lang="en-US" sz="1400" dirty="0"/>
              <a:t> digital</a:t>
            </a:r>
          </a:p>
          <a:p>
            <a:pPr algn="ctr"/>
            <a:endParaRPr lang="en-US" sz="1400" dirty="0"/>
          </a:p>
        </p:txBody>
      </p:sp>
      <p:sp>
        <p:nvSpPr>
          <p:cNvPr id="7" name="Donut 6"/>
          <p:cNvSpPr/>
          <p:nvPr/>
        </p:nvSpPr>
        <p:spPr>
          <a:xfrm>
            <a:off x="6413678" y="2189409"/>
            <a:ext cx="3618963" cy="3103808"/>
          </a:xfrm>
          <a:prstGeom prst="donu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8" name="Donut 7"/>
          <p:cNvSpPr/>
          <p:nvPr/>
        </p:nvSpPr>
        <p:spPr>
          <a:xfrm>
            <a:off x="2154237" y="2189409"/>
            <a:ext cx="3618963" cy="3103808"/>
          </a:xfrm>
          <a:prstGeom prst="donu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759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platzhalter 5" descr="Ein Bild, das draußen, Gebäude enthält.&#10;&#10;&#10;&#10;Automatisch generierte Beschreibung">
            <a:extLst>
              <a:ext uri="{FF2B5EF4-FFF2-40B4-BE49-F238E27FC236}">
                <a16:creationId xmlns:a16="http://schemas.microsoft.com/office/drawing/2014/main" id="{9D22809C-4E74-0440-A0C0-DFF3EE1332B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/>
          <a:srcRect t="25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8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DCBCCE9-AD64-BB4D-9881-AFEE64CF1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448" y="1913950"/>
            <a:ext cx="4204137" cy="134275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/>
              <a:t>YOWOMO ... ???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D5C45CE-826E-594C-AD91-0E3119F958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5516" y="3417573"/>
            <a:ext cx="4593021" cy="2619839"/>
          </a:xfr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indent="-228600">
              <a:buFont typeface="Arial" panose="020B0604020202020204" pitchFamily="34" charset="0"/>
              <a:buChar char="•"/>
            </a:pPr>
            <a:endParaRPr lang="en-US" sz="18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18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18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1800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 dirty="0"/>
              <a:t>YOWO 	Youth Work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 dirty="0"/>
              <a:t>MO 	Mobiles (Smartphones)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 dirty="0"/>
              <a:t>2.0	Web 2.0  (Social Media)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 dirty="0"/>
              <a:t>Train	Training</a:t>
            </a:r>
          </a:p>
        </p:txBody>
      </p:sp>
    </p:spTree>
    <p:extLst>
      <p:ext uri="{BB962C8B-B14F-4D97-AF65-F5344CB8AC3E}">
        <p14:creationId xmlns:p14="http://schemas.microsoft.com/office/powerpoint/2010/main" val="23865588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2C59CE-F49D-A045-854C-62D298066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Landscape</a:t>
            </a:r>
            <a:endParaRPr lang="de-DE" dirty="0"/>
          </a:p>
        </p:txBody>
      </p:sp>
      <p:graphicFrame>
        <p:nvGraphicFramePr>
          <p:cNvPr id="4" name="Tabelle 3">
            <a:extLst>
              <a:ext uri="{FF2B5EF4-FFF2-40B4-BE49-F238E27FC236}">
                <a16:creationId xmlns:a16="http://schemas.microsoft.com/office/drawing/2014/main" id="{DF5546B3-DC8B-7E41-9C0D-482AB5EC04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3427063"/>
              </p:ext>
            </p:extLst>
          </p:nvPr>
        </p:nvGraphicFramePr>
        <p:xfrm>
          <a:off x="589377" y="2711699"/>
          <a:ext cx="11051510" cy="1893355"/>
        </p:xfrm>
        <a:graphic>
          <a:graphicData uri="http://schemas.openxmlformats.org/drawingml/2006/table">
            <a:tbl>
              <a:tblPr firstRow="1" firstCol="1" bandRow="1"/>
              <a:tblGrid>
                <a:gridCol w="1105151">
                  <a:extLst>
                    <a:ext uri="{9D8B030D-6E8A-4147-A177-3AD203B41FA5}">
                      <a16:colId xmlns:a16="http://schemas.microsoft.com/office/drawing/2014/main" val="2753644129"/>
                    </a:ext>
                  </a:extLst>
                </a:gridCol>
                <a:gridCol w="1105151">
                  <a:extLst>
                    <a:ext uri="{9D8B030D-6E8A-4147-A177-3AD203B41FA5}">
                      <a16:colId xmlns:a16="http://schemas.microsoft.com/office/drawing/2014/main" val="2542989124"/>
                    </a:ext>
                  </a:extLst>
                </a:gridCol>
                <a:gridCol w="1105151">
                  <a:extLst>
                    <a:ext uri="{9D8B030D-6E8A-4147-A177-3AD203B41FA5}">
                      <a16:colId xmlns:a16="http://schemas.microsoft.com/office/drawing/2014/main" val="4116078274"/>
                    </a:ext>
                  </a:extLst>
                </a:gridCol>
                <a:gridCol w="1105151">
                  <a:extLst>
                    <a:ext uri="{9D8B030D-6E8A-4147-A177-3AD203B41FA5}">
                      <a16:colId xmlns:a16="http://schemas.microsoft.com/office/drawing/2014/main" val="666266781"/>
                    </a:ext>
                  </a:extLst>
                </a:gridCol>
                <a:gridCol w="1105151">
                  <a:extLst>
                    <a:ext uri="{9D8B030D-6E8A-4147-A177-3AD203B41FA5}">
                      <a16:colId xmlns:a16="http://schemas.microsoft.com/office/drawing/2014/main" val="3138125025"/>
                    </a:ext>
                  </a:extLst>
                </a:gridCol>
                <a:gridCol w="1105151">
                  <a:extLst>
                    <a:ext uri="{9D8B030D-6E8A-4147-A177-3AD203B41FA5}">
                      <a16:colId xmlns:a16="http://schemas.microsoft.com/office/drawing/2014/main" val="1941398959"/>
                    </a:ext>
                  </a:extLst>
                </a:gridCol>
                <a:gridCol w="1105151">
                  <a:extLst>
                    <a:ext uri="{9D8B030D-6E8A-4147-A177-3AD203B41FA5}">
                      <a16:colId xmlns:a16="http://schemas.microsoft.com/office/drawing/2014/main" val="846168304"/>
                    </a:ext>
                  </a:extLst>
                </a:gridCol>
                <a:gridCol w="1105151">
                  <a:extLst>
                    <a:ext uri="{9D8B030D-6E8A-4147-A177-3AD203B41FA5}">
                      <a16:colId xmlns:a16="http://schemas.microsoft.com/office/drawing/2014/main" val="3708249361"/>
                    </a:ext>
                  </a:extLst>
                </a:gridCol>
                <a:gridCol w="1105151">
                  <a:extLst>
                    <a:ext uri="{9D8B030D-6E8A-4147-A177-3AD203B41FA5}">
                      <a16:colId xmlns:a16="http://schemas.microsoft.com/office/drawing/2014/main" val="27106425"/>
                    </a:ext>
                  </a:extLst>
                </a:gridCol>
                <a:gridCol w="1105151">
                  <a:extLst>
                    <a:ext uri="{9D8B030D-6E8A-4147-A177-3AD203B41FA5}">
                      <a16:colId xmlns:a16="http://schemas.microsoft.com/office/drawing/2014/main" val="4199338781"/>
                    </a:ext>
                  </a:extLst>
                </a:gridCol>
              </a:tblGrid>
              <a:tr h="3786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YOWOMO2.0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YOWOMO2.0-Train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5824393"/>
                  </a:ext>
                </a:extLst>
              </a:tr>
              <a:tr h="3786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...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2011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2012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2013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2014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2015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2016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2017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2018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2019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80330291"/>
                  </a:ext>
                </a:extLst>
              </a:tr>
              <a:tr h="378671">
                <a:tc gridSpan="9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EU Kids Online I - IV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63153306"/>
                  </a:ext>
                </a:extLst>
              </a:tr>
              <a:tr h="3786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Net Children Go Mobile</a:t>
                      </a:r>
                      <a:endParaRPr lang="de-D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CAA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Screenagers</a:t>
                      </a:r>
                      <a:endParaRPr lang="de-D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5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08125564"/>
                  </a:ext>
                </a:extLst>
              </a:tr>
              <a:tr h="3786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Developing</a:t>
                      </a:r>
                      <a:r>
                        <a:rPr lang="de-DE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Digital Youth Work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53329158"/>
                  </a:ext>
                </a:extLst>
              </a:tr>
            </a:tbl>
          </a:graphicData>
        </a:graphic>
      </p:graphicFrame>
      <p:pic>
        <p:nvPicPr>
          <p:cNvPr id="6" name="Grafik 5">
            <a:extLst>
              <a:ext uri="{FF2B5EF4-FFF2-40B4-BE49-F238E27FC236}">
                <a16:creationId xmlns:a16="http://schemas.microsoft.com/office/drawing/2014/main" id="{B6B929F2-1FF6-1D48-9D37-9E08240DC4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7550" y="5232875"/>
            <a:ext cx="4486947" cy="126000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ECA456C7-CB57-CF4C-8406-D5C1EC0435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3550" y="5232875"/>
            <a:ext cx="3294000" cy="126000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CA9EDF79-D0CE-DB49-BAB4-3EA59AE42E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376" y="5232875"/>
            <a:ext cx="1641201" cy="1260000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045F12BA-5202-784F-8EEC-9C809AD543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54497" y="5232875"/>
            <a:ext cx="1786390" cy="1260000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955BBB4A-0829-E045-86C5-A846C19601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6450" y="366669"/>
            <a:ext cx="1257534" cy="1800000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2A31D353-C150-9E42-AFB8-DAAEA90BF5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28876" y="520749"/>
            <a:ext cx="2793956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3864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F6CDC51-8D27-4BF4-AB33-7D5905E8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08905" y="3726"/>
            <a:ext cx="648309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4FB90F3-DFB9-42D4-B851-120249962A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04672" y="802955"/>
            <a:ext cx="5145024" cy="1454051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00000"/>
                </a:solidFill>
              </a:rPr>
              <a:t>YOWOMO2.0 (2013-2015)</a:t>
            </a:r>
          </a:p>
        </p:txBody>
      </p:sp>
      <p:sp>
        <p:nvSpPr>
          <p:cNvPr id="18" name="Freeform 60">
            <a:extLst>
              <a:ext uri="{FF2B5EF4-FFF2-40B4-BE49-F238E27FC236}">
                <a16:creationId xmlns:a16="http://schemas.microsoft.com/office/drawing/2014/main" id="{DF4CE22F-8463-44F2-BE50-65D9B5035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88720" y="0"/>
            <a:ext cx="3762182" cy="2258435"/>
          </a:xfrm>
          <a:custGeom>
            <a:avLst/>
            <a:gdLst>
              <a:gd name="connsiteX0" fmla="*/ 39946 w 3960192"/>
              <a:gd name="connsiteY0" fmla="*/ 0 h 2377300"/>
              <a:gd name="connsiteX1" fmla="*/ 3920247 w 3960192"/>
              <a:gd name="connsiteY1" fmla="*/ 0 h 2377300"/>
              <a:gd name="connsiteX2" fmla="*/ 3949969 w 3960192"/>
              <a:gd name="connsiteY2" fmla="*/ 194751 h 2377300"/>
              <a:gd name="connsiteX3" fmla="*/ 3960192 w 3960192"/>
              <a:gd name="connsiteY3" fmla="*/ 397204 h 2377300"/>
              <a:gd name="connsiteX4" fmla="*/ 1980096 w 3960192"/>
              <a:gd name="connsiteY4" fmla="*/ 2377300 h 2377300"/>
              <a:gd name="connsiteX5" fmla="*/ 0 w 3960192"/>
              <a:gd name="connsiteY5" fmla="*/ 397204 h 2377300"/>
              <a:gd name="connsiteX6" fmla="*/ 10224 w 3960192"/>
              <a:gd name="connsiteY6" fmla="*/ 194751 h 2377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60192" h="2377300">
                <a:moveTo>
                  <a:pt x="39946" y="0"/>
                </a:moveTo>
                <a:lnTo>
                  <a:pt x="3920247" y="0"/>
                </a:lnTo>
                <a:lnTo>
                  <a:pt x="3949969" y="194751"/>
                </a:lnTo>
                <a:cubicBezTo>
                  <a:pt x="3956729" y="261316"/>
                  <a:pt x="3960192" y="328856"/>
                  <a:pt x="3960192" y="397204"/>
                </a:cubicBezTo>
                <a:cubicBezTo>
                  <a:pt x="3960192" y="1490781"/>
                  <a:pt x="3073673" y="2377300"/>
                  <a:pt x="1980096" y="2377300"/>
                </a:cubicBezTo>
                <a:cubicBezTo>
                  <a:pt x="886519" y="2377300"/>
                  <a:pt x="0" y="1490781"/>
                  <a:pt x="0" y="397204"/>
                </a:cubicBezTo>
                <a:cubicBezTo>
                  <a:pt x="0" y="328856"/>
                  <a:pt x="3463" y="261316"/>
                  <a:pt x="10224" y="194751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4C6C43EF-0D38-C246-AF48-9A079CF85E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3148" y="698572"/>
            <a:ext cx="2393326" cy="502598"/>
          </a:xfrm>
          <a:prstGeom prst="rect">
            <a:avLst/>
          </a:prstGeom>
        </p:spPr>
      </p:pic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04672" y="2421682"/>
            <a:ext cx="5145024" cy="363928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" sz="1900" dirty="0">
                <a:solidFill>
                  <a:srgbClr val="000000"/>
                </a:solidFill>
              </a:rPr>
              <a:t>A competence framework for working with children and young people in the age of smart mobile devices and social networking sites</a:t>
            </a:r>
          </a:p>
          <a:p>
            <a:pPr marL="0" indent="0">
              <a:buNone/>
            </a:pPr>
            <a:endParaRPr lang="en-US" sz="1900" dirty="0">
              <a:solidFill>
                <a:srgbClr val="000000"/>
              </a:solidFill>
            </a:endParaRPr>
          </a:p>
          <a:p>
            <a:pPr lvl="1"/>
            <a:r>
              <a:rPr lang="en-US" sz="1900" dirty="0">
                <a:solidFill>
                  <a:srgbClr val="000000"/>
                </a:solidFill>
              </a:rPr>
              <a:t>10 Competences described as bodies of knowledge, skills &amp; attitude </a:t>
            </a:r>
          </a:p>
          <a:p>
            <a:pPr lvl="1"/>
            <a:r>
              <a:rPr lang="en-US" sz="1900" dirty="0">
                <a:solidFill>
                  <a:srgbClr val="000000"/>
                </a:solidFill>
              </a:rPr>
              <a:t>Measuring instruments (Quiz)</a:t>
            </a:r>
          </a:p>
          <a:p>
            <a:pPr lvl="1"/>
            <a:r>
              <a:rPr lang="en-US" sz="1900" dirty="0">
                <a:solidFill>
                  <a:srgbClr val="000000"/>
                </a:solidFill>
              </a:rPr>
              <a:t>Professional products (proof of competence) and evaluation criteria</a:t>
            </a:r>
          </a:p>
          <a:p>
            <a:pPr lvl="1"/>
            <a:r>
              <a:rPr lang="en-US" sz="1900" dirty="0">
                <a:solidFill>
                  <a:srgbClr val="000000"/>
                </a:solidFill>
              </a:rPr>
              <a:t>Training scenarios</a:t>
            </a:r>
          </a:p>
        </p:txBody>
      </p:sp>
      <p:sp>
        <p:nvSpPr>
          <p:cNvPr id="20" name="Freeform 67">
            <a:extLst>
              <a:ext uri="{FF2B5EF4-FFF2-40B4-BE49-F238E27FC236}">
                <a16:creationId xmlns:a16="http://schemas.microsoft.com/office/drawing/2014/main" id="{3FA1383B-2709-4E36-8FF8-7A737213B4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57503" y="3006774"/>
            <a:ext cx="4734497" cy="3851226"/>
          </a:xfrm>
          <a:custGeom>
            <a:avLst/>
            <a:gdLst>
              <a:gd name="connsiteX0" fmla="*/ 2718646 w 4647408"/>
              <a:gd name="connsiteY0" fmla="*/ 0 h 3780384"/>
              <a:gd name="connsiteX1" fmla="*/ 4641019 w 4647408"/>
              <a:gd name="connsiteY1" fmla="*/ 796273 h 3780384"/>
              <a:gd name="connsiteX2" fmla="*/ 4647408 w 4647408"/>
              <a:gd name="connsiteY2" fmla="*/ 803303 h 3780384"/>
              <a:gd name="connsiteX3" fmla="*/ 4647408 w 4647408"/>
              <a:gd name="connsiteY3" fmla="*/ 3780384 h 3780384"/>
              <a:gd name="connsiteX4" fmla="*/ 215340 w 4647408"/>
              <a:gd name="connsiteY4" fmla="*/ 3780384 h 3780384"/>
              <a:gd name="connsiteX5" fmla="*/ 213645 w 4647408"/>
              <a:gd name="connsiteY5" fmla="*/ 3776866 h 3780384"/>
              <a:gd name="connsiteX6" fmla="*/ 0 w 4647408"/>
              <a:gd name="connsiteY6" fmla="*/ 2718646 h 3780384"/>
              <a:gd name="connsiteX7" fmla="*/ 2718646 w 4647408"/>
              <a:gd name="connsiteY7" fmla="*/ 0 h 3780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47408" h="3780384">
                <a:moveTo>
                  <a:pt x="2718646" y="0"/>
                </a:moveTo>
                <a:cubicBezTo>
                  <a:pt x="3469379" y="0"/>
                  <a:pt x="4149041" y="304295"/>
                  <a:pt x="4641019" y="796273"/>
                </a:cubicBezTo>
                <a:lnTo>
                  <a:pt x="4647408" y="803303"/>
                </a:lnTo>
                <a:lnTo>
                  <a:pt x="4647408" y="3780384"/>
                </a:lnTo>
                <a:lnTo>
                  <a:pt x="215340" y="3780384"/>
                </a:lnTo>
                <a:lnTo>
                  <a:pt x="213645" y="3776866"/>
                </a:lnTo>
                <a:cubicBezTo>
                  <a:pt x="76074" y="3451612"/>
                  <a:pt x="0" y="3094013"/>
                  <a:pt x="0" y="2718646"/>
                </a:cubicBezTo>
                <a:cubicBezTo>
                  <a:pt x="0" y="1217179"/>
                  <a:pt x="1217179" y="0"/>
                  <a:pt x="2718646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" name="Shape 141"/>
          <p:cNvPicPr preferRelativeResize="0"/>
          <p:nvPr/>
        </p:nvPicPr>
        <p:blipFill rotWithShape="1">
          <a:blip r:embed="rId5"/>
          <a:srcRect/>
          <a:stretch/>
        </p:blipFill>
        <p:spPr>
          <a:xfrm>
            <a:off x="9248276" y="3989614"/>
            <a:ext cx="1796449" cy="2548155"/>
          </a:xfrm>
          <a:prstGeom prst="rect">
            <a:avLst/>
          </a:prstGeom>
          <a:noFill/>
        </p:spPr>
      </p:pic>
      <p:sp>
        <p:nvSpPr>
          <p:cNvPr id="4" name="Rechteck 3"/>
          <p:cNvSpPr/>
          <p:nvPr/>
        </p:nvSpPr>
        <p:spPr>
          <a:xfrm>
            <a:off x="2708031" y="460130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de-DE" dirty="0"/>
              <a:t> </a:t>
            </a:r>
            <a:endParaRPr lang="de-DE"/>
          </a:p>
        </p:txBody>
      </p:sp>
      <p:sp>
        <p:nvSpPr>
          <p:cNvPr id="5" name="Rechteck 4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 </a:t>
            </a:r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5977217" y="3244334"/>
            <a:ext cx="2904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  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98711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lowchart: Document 11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5E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YOWOMO2.0  Competences</a:t>
            </a:r>
          </a:p>
        </p:txBody>
      </p:sp>
      <p:pic>
        <p:nvPicPr>
          <p:cNvPr id="7" name="Bild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7933" y="894588"/>
            <a:ext cx="7347537" cy="506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7985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017254" y="525439"/>
            <a:ext cx="3336545" cy="1657614"/>
          </a:xfrm>
        </p:spPr>
        <p:txBody>
          <a:bodyPr>
            <a:normAutofit/>
          </a:bodyPr>
          <a:lstStyle/>
          <a:p>
            <a:r>
              <a:rPr lang="de-DE" sz="3600" dirty="0"/>
              <a:t>YOWOMO2.0 </a:t>
            </a:r>
            <a:r>
              <a:rPr lang="de-DE" sz="3600" dirty="0" err="1"/>
              <a:t>Piloting</a:t>
            </a:r>
            <a:r>
              <a:rPr lang="de-DE" sz="3600" dirty="0"/>
              <a:t> &amp; </a:t>
            </a:r>
            <a:r>
              <a:rPr lang="de-DE" sz="3600" dirty="0" err="1"/>
              <a:t>dissemination</a:t>
            </a:r>
            <a:endParaRPr lang="de-DE" sz="3600" dirty="0"/>
          </a:p>
        </p:txBody>
      </p:sp>
      <p:pic>
        <p:nvPicPr>
          <p:cNvPr id="6" name="Picture 10" descr="https://yowomo2.files.wordpress.com/2015/09/img_0847.jpg?w=333&amp;h=593&amp;crop=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07" b="36690"/>
          <a:stretch/>
        </p:blipFill>
        <p:spPr bwMode="auto">
          <a:xfrm>
            <a:off x="402608" y="1010969"/>
            <a:ext cx="3917965" cy="257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www.saxion.nl/wps/wcm/connect/c61ae085-863c-4b8a-92b9-54aef20072a6/Saxion+UAS_index.jpg?MOD=AJPERES&amp;CACHEID=c61ae085-863c-4b8a-92b9-54aef20072a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370" y="428782"/>
            <a:ext cx="2628285" cy="155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http://www.speicherstadt-muenster.de/tl_files/assets/images/firmenlogos/lwl-jugendheim-tecklenbur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0515" y="2424609"/>
            <a:ext cx="2412559" cy="1799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Bild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5964" y="4911833"/>
            <a:ext cx="1410244" cy="1448019"/>
          </a:xfrm>
          <a:prstGeom prst="rect">
            <a:avLst/>
          </a:prstGeom>
        </p:spPr>
      </p:pic>
      <p:pic>
        <p:nvPicPr>
          <p:cNvPr id="7" name="Picture 12" descr="https://yowomo2.files.wordpress.com/2015/06/unbenannt.jpg?w=700&amp;h=&amp;crop=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2696" y="4911833"/>
            <a:ext cx="1486129" cy="1448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Bild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10088" y="5264793"/>
            <a:ext cx="2628286" cy="742490"/>
          </a:xfrm>
          <a:prstGeom prst="rect">
            <a:avLst/>
          </a:prstGeom>
          <a:noFill/>
        </p:spPr>
      </p:pic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017254" y="2274491"/>
            <a:ext cx="3336546" cy="3902472"/>
          </a:xfrm>
        </p:spPr>
        <p:txBody>
          <a:bodyPr>
            <a:normAutofit/>
          </a:bodyPr>
          <a:lstStyle/>
          <a:p>
            <a:endParaRPr lang="de-DE" sz="2000" dirty="0"/>
          </a:p>
          <a:p>
            <a:r>
              <a:rPr lang="de-DE" sz="2000" dirty="0"/>
              <a:t>Pilot: Saxion </a:t>
            </a:r>
            <a:r>
              <a:rPr lang="de-DE" sz="2000" dirty="0" err="1"/>
              <a:t>Universtiy</a:t>
            </a:r>
            <a:r>
              <a:rPr lang="de-DE" sz="2000" dirty="0"/>
              <a:t> </a:t>
            </a:r>
            <a:r>
              <a:rPr lang="de-DE" sz="2000" dirty="0" err="1"/>
              <a:t>of</a:t>
            </a:r>
            <a:r>
              <a:rPr lang="de-DE" sz="2000" dirty="0"/>
              <a:t> Applied </a:t>
            </a:r>
            <a:r>
              <a:rPr lang="de-DE" sz="2000" dirty="0" err="1"/>
              <a:t>Sciences</a:t>
            </a:r>
            <a:r>
              <a:rPr lang="de-DE" sz="2000" dirty="0"/>
              <a:t> </a:t>
            </a:r>
            <a:r>
              <a:rPr lang="mr-IN" sz="2000" dirty="0"/>
              <a:t>–</a:t>
            </a:r>
            <a:r>
              <a:rPr lang="de-DE" sz="2000" dirty="0"/>
              <a:t> Social Work</a:t>
            </a:r>
          </a:p>
          <a:p>
            <a:r>
              <a:rPr lang="de-DE" sz="2000" dirty="0"/>
              <a:t>Pilot: LWL Jugendheim Tecklenburg </a:t>
            </a:r>
            <a:r>
              <a:rPr lang="mr-IN" sz="2000" dirty="0"/>
              <a:t>–</a:t>
            </a:r>
            <a:r>
              <a:rPr lang="de-DE" sz="2000" dirty="0"/>
              <a:t> In-house Training in </a:t>
            </a:r>
            <a:r>
              <a:rPr lang="de-DE" sz="2000" dirty="0" err="1"/>
              <a:t>resedentional</a:t>
            </a:r>
            <a:r>
              <a:rPr lang="de-DE" sz="2000" dirty="0"/>
              <a:t> </a:t>
            </a:r>
            <a:r>
              <a:rPr lang="de-DE" sz="2000" dirty="0" err="1"/>
              <a:t>youth</a:t>
            </a:r>
            <a:r>
              <a:rPr lang="de-DE" sz="2000" dirty="0"/>
              <a:t> care</a:t>
            </a:r>
          </a:p>
          <a:p>
            <a:r>
              <a:rPr lang="de-DE" sz="2000" dirty="0" err="1"/>
              <a:t>Publication</a:t>
            </a:r>
            <a:r>
              <a:rPr lang="de-DE" sz="2000" dirty="0"/>
              <a:t>: „Der Pädagogische Blick“</a:t>
            </a:r>
          </a:p>
          <a:p>
            <a:r>
              <a:rPr lang="de-DE" sz="2000" dirty="0" err="1"/>
              <a:t>Conferences</a:t>
            </a:r>
            <a:endParaRPr lang="de-DE" sz="2000" dirty="0"/>
          </a:p>
          <a:p>
            <a:endParaRPr lang="de-DE" sz="2000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22A5670-0F7B-4199-AEAB-33FBA9CEA4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3627" y="-1"/>
            <a:ext cx="0" cy="6858001"/>
          </a:xfrm>
          <a:prstGeom prst="line">
            <a:avLst/>
          </a:prstGeom>
          <a:ln w="3810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8BB1744D-A7DF-4B65-B6E3-DCF12BB2D8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3627" y="2228770"/>
            <a:ext cx="2877035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82DD753-EA38-4E86-91FB-05041A44A2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4567905"/>
            <a:ext cx="7530662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6DA63E78-7704-45EF-B5D3-EADDF5D826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16200000">
            <a:off x="1218591" y="5706812"/>
            <a:ext cx="22860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23986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5">
            <a:extLst>
              <a:ext uri="{FF2B5EF4-FFF2-40B4-BE49-F238E27FC236}">
                <a16:creationId xmlns:a16="http://schemas.microsoft.com/office/drawing/2014/main" id="{7946BAC9-5DFF-AE47-9E50-39EEB74A367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71" r="28925"/>
          <a:stretch/>
        </p:blipFill>
        <p:spPr>
          <a:xfrm>
            <a:off x="6083786" y="-168318"/>
            <a:ext cx="6261330" cy="3932313"/>
          </a:xfrm>
          <a:prstGeom prst="rect">
            <a:avLst/>
          </a:prstGeom>
          <a:effectLst>
            <a:softEdge rad="5334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71" r="-1" b="9258"/>
          <a:stretch/>
        </p:blipFill>
        <p:spPr>
          <a:xfrm>
            <a:off x="6089904" y="2487168"/>
            <a:ext cx="6263640" cy="4215384"/>
          </a:xfrm>
          <a:prstGeom prst="rect">
            <a:avLst/>
          </a:prstGeom>
          <a:effectLst>
            <a:softEdge rad="5334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901FED-4FC9-4ED5-8123-C98BCD1616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04998" y="798445"/>
            <a:ext cx="4803636" cy="1311664"/>
          </a:xfrm>
        </p:spPr>
        <p:txBody>
          <a:bodyPr>
            <a:normAutofit/>
          </a:bodyPr>
          <a:lstStyle/>
          <a:p>
            <a:r>
              <a:rPr lang="de-DE" sz="2800" dirty="0">
                <a:solidFill>
                  <a:srgbClr val="000000"/>
                </a:solidFill>
              </a:rPr>
              <a:t>YOWOMO2.0-Train (2016-2019)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04997" y="2272143"/>
            <a:ext cx="4803637" cy="3788830"/>
          </a:xfrm>
        </p:spPr>
        <p:txBody>
          <a:bodyPr anchor="ctr">
            <a:normAutofit/>
          </a:bodyPr>
          <a:lstStyle/>
          <a:p>
            <a:r>
              <a:rPr lang="en" sz="2000" dirty="0">
                <a:solidFill>
                  <a:srgbClr val="000000"/>
                </a:solidFill>
              </a:rPr>
              <a:t>European Partnership (Erasmus+)</a:t>
            </a:r>
          </a:p>
          <a:p>
            <a:r>
              <a:rPr lang="en" sz="2000" dirty="0">
                <a:solidFill>
                  <a:srgbClr val="000000"/>
                </a:solidFill>
              </a:rPr>
              <a:t>Education and training based on the YOWOMO2.0 competence framework </a:t>
            </a:r>
          </a:p>
          <a:p>
            <a:r>
              <a:rPr lang="en" sz="2000" dirty="0">
                <a:solidFill>
                  <a:srgbClr val="000000"/>
                </a:solidFill>
              </a:rPr>
              <a:t>Qualification of professionals for "Youth work in the age of smartphones and social media"</a:t>
            </a:r>
          </a:p>
          <a:p>
            <a:r>
              <a:rPr lang="en" sz="2000" dirty="0">
                <a:solidFill>
                  <a:srgbClr val="000000"/>
                </a:solidFill>
              </a:rPr>
              <a:t>Piloting 2018</a:t>
            </a:r>
          </a:p>
          <a:p>
            <a:r>
              <a:rPr lang="en" sz="2000" dirty="0">
                <a:solidFill>
                  <a:srgbClr val="000000"/>
                </a:solidFill>
              </a:rPr>
              <a:t>Launch 2019</a:t>
            </a:r>
            <a:endParaRPr lang="de-DE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20593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DEE5C6BA-FE2A-4C38-8D88-E70C06E54F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08905" y="3726"/>
            <a:ext cx="648309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3E66F28-0926-4CFB-BDAB-646CAB184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04672" y="802955"/>
            <a:ext cx="4977976" cy="145405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Partners</a:t>
            </a:r>
          </a:p>
        </p:txBody>
      </p:sp>
      <p:sp>
        <p:nvSpPr>
          <p:cNvPr id="20" name="Freeform 60">
            <a:extLst>
              <a:ext uri="{FF2B5EF4-FFF2-40B4-BE49-F238E27FC236}">
                <a16:creationId xmlns:a16="http://schemas.microsoft.com/office/drawing/2014/main" id="{DE9FA85F-F0FB-4952-A05F-04CC67B18E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93099" y="1"/>
            <a:ext cx="3960192" cy="2251543"/>
          </a:xfrm>
          <a:custGeom>
            <a:avLst/>
            <a:gdLst>
              <a:gd name="connsiteX0" fmla="*/ 20753 w 3960192"/>
              <a:gd name="connsiteY0" fmla="*/ 0 h 2251543"/>
              <a:gd name="connsiteX1" fmla="*/ 3939439 w 3960192"/>
              <a:gd name="connsiteY1" fmla="*/ 0 h 2251543"/>
              <a:gd name="connsiteX2" fmla="*/ 3949969 w 3960192"/>
              <a:gd name="connsiteY2" fmla="*/ 68994 h 2251543"/>
              <a:gd name="connsiteX3" fmla="*/ 3960192 w 3960192"/>
              <a:gd name="connsiteY3" fmla="*/ 271447 h 2251543"/>
              <a:gd name="connsiteX4" fmla="*/ 1980096 w 3960192"/>
              <a:gd name="connsiteY4" fmla="*/ 2251543 h 2251543"/>
              <a:gd name="connsiteX5" fmla="*/ 0 w 3960192"/>
              <a:gd name="connsiteY5" fmla="*/ 271447 h 2251543"/>
              <a:gd name="connsiteX6" fmla="*/ 10223 w 3960192"/>
              <a:gd name="connsiteY6" fmla="*/ 68994 h 2251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60192" h="2251543">
                <a:moveTo>
                  <a:pt x="20753" y="0"/>
                </a:moveTo>
                <a:lnTo>
                  <a:pt x="3939439" y="0"/>
                </a:lnTo>
                <a:lnTo>
                  <a:pt x="3949969" y="68994"/>
                </a:lnTo>
                <a:cubicBezTo>
                  <a:pt x="3956729" y="135559"/>
                  <a:pt x="3960192" y="203099"/>
                  <a:pt x="3960192" y="271447"/>
                </a:cubicBezTo>
                <a:cubicBezTo>
                  <a:pt x="3960192" y="1365024"/>
                  <a:pt x="3073673" y="2251543"/>
                  <a:pt x="1980096" y="2251543"/>
                </a:cubicBezTo>
                <a:cubicBezTo>
                  <a:pt x="886519" y="2251543"/>
                  <a:pt x="0" y="1365024"/>
                  <a:pt x="0" y="271447"/>
                </a:cubicBezTo>
                <a:cubicBezTo>
                  <a:pt x="0" y="203099"/>
                  <a:pt x="3463" y="135559"/>
                  <a:pt x="10223" y="68994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C473CBF1-6999-4343-88CB-62A6A251908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</a:blip>
          <a:srcRect r="1" b="1571"/>
          <a:stretch/>
        </p:blipFill>
        <p:spPr>
          <a:xfrm>
            <a:off x="6632714" y="1"/>
            <a:ext cx="3674754" cy="2106932"/>
          </a:xfrm>
          <a:custGeom>
            <a:avLst/>
            <a:gdLst>
              <a:gd name="connsiteX0" fmla="*/ 21954 w 3674754"/>
              <a:gd name="connsiteY0" fmla="*/ 0 h 2106932"/>
              <a:gd name="connsiteX1" fmla="*/ 3652800 w 3674754"/>
              <a:gd name="connsiteY1" fmla="*/ 0 h 2106932"/>
              <a:gd name="connsiteX2" fmla="*/ 3665268 w 3674754"/>
              <a:gd name="connsiteY2" fmla="*/ 81694 h 2106932"/>
              <a:gd name="connsiteX3" fmla="*/ 3674754 w 3674754"/>
              <a:gd name="connsiteY3" fmla="*/ 269555 h 2106932"/>
              <a:gd name="connsiteX4" fmla="*/ 1837377 w 3674754"/>
              <a:gd name="connsiteY4" fmla="*/ 2106932 h 2106932"/>
              <a:gd name="connsiteX5" fmla="*/ 0 w 3674754"/>
              <a:gd name="connsiteY5" fmla="*/ 269555 h 2106932"/>
              <a:gd name="connsiteX6" fmla="*/ 9486 w 3674754"/>
              <a:gd name="connsiteY6" fmla="*/ 81694 h 2106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74754" h="2106932">
                <a:moveTo>
                  <a:pt x="21954" y="0"/>
                </a:moveTo>
                <a:lnTo>
                  <a:pt x="3652800" y="0"/>
                </a:lnTo>
                <a:lnTo>
                  <a:pt x="3665268" y="81694"/>
                </a:lnTo>
                <a:cubicBezTo>
                  <a:pt x="3671541" y="143461"/>
                  <a:pt x="3674754" y="206133"/>
                  <a:pt x="3674754" y="269555"/>
                </a:cubicBezTo>
                <a:cubicBezTo>
                  <a:pt x="3674754" y="1284311"/>
                  <a:pt x="2852132" y="2106932"/>
                  <a:pt x="1837377" y="2106932"/>
                </a:cubicBezTo>
                <a:cubicBezTo>
                  <a:pt x="822622" y="2106932"/>
                  <a:pt x="0" y="1284311"/>
                  <a:pt x="0" y="269555"/>
                </a:cubicBezTo>
                <a:cubicBezTo>
                  <a:pt x="0" y="206133"/>
                  <a:pt x="3214" y="143461"/>
                  <a:pt x="9486" y="81694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3" name="Untertitel 2"/>
          <p:cNvSpPr>
            <a:spLocks noGrp="1"/>
          </p:cNvSpPr>
          <p:nvPr>
            <p:ph sz="half" idx="1"/>
          </p:nvPr>
        </p:nvSpPr>
        <p:spPr>
          <a:xfrm>
            <a:off x="804672" y="2421682"/>
            <a:ext cx="4977578" cy="363928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1400">
                <a:solidFill>
                  <a:srgbClr val="000000"/>
                </a:solidFill>
              </a:rPr>
              <a:t>ASEV - AGENZIA PER LO SVILUPPO DELL'EMPOLESE VALDELSA (Italy)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>
                <a:solidFill>
                  <a:srgbClr val="000000"/>
                </a:solidFill>
              </a:rPr>
              <a:t>H@BDER - HAYATBOYU OGRENME AKADEMISI DERNEGI (Turkey)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>
                <a:solidFill>
                  <a:srgbClr val="000000"/>
                </a:solidFill>
              </a:rPr>
              <a:t>HeurekaNet - Freies Institut für Bildung, Forschung und Innovation e.V. (Germany)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>
                <a:solidFill>
                  <a:srgbClr val="000000"/>
                </a:solidFill>
              </a:rPr>
              <a:t>Pro Art &amp; Co (UK)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>
                <a:solidFill>
                  <a:srgbClr val="000000"/>
                </a:solidFill>
              </a:rPr>
              <a:t>ProF - Fundatia Professional (Romania)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>
                <a:solidFill>
                  <a:srgbClr val="000000"/>
                </a:solidFill>
              </a:rPr>
              <a:t>Saxion University of Applied Sciences (The Netherlands)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>
                <a:solidFill>
                  <a:srgbClr val="000000"/>
                </a:solidFill>
              </a:rPr>
              <a:t>ServiceBureau Jugendinformation (Germany)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>
                <a:solidFill>
                  <a:srgbClr val="000000"/>
                </a:solidFill>
              </a:rPr>
              <a:t>SYNTEA SPOLKA AKCYJNA (Poland)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>
                <a:solidFill>
                  <a:srgbClr val="000000"/>
                </a:solidFill>
              </a:rPr>
              <a:t>UŞAK İL MİLLİ EĞİTİM MÜDÜRLÜĞÜ (Turkey)</a:t>
            </a:r>
          </a:p>
        </p:txBody>
      </p:sp>
      <p:sp>
        <p:nvSpPr>
          <p:cNvPr id="22" name="Freeform 68">
            <a:extLst>
              <a:ext uri="{FF2B5EF4-FFF2-40B4-BE49-F238E27FC236}">
                <a16:creationId xmlns:a16="http://schemas.microsoft.com/office/drawing/2014/main" id="{FEBD362A-CC27-47D9-8FC3-A5E91BA07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35296" y="2922177"/>
            <a:ext cx="4956705" cy="3945299"/>
          </a:xfrm>
          <a:custGeom>
            <a:avLst/>
            <a:gdLst>
              <a:gd name="connsiteX0" fmla="*/ 2718646 w 4956705"/>
              <a:gd name="connsiteY0" fmla="*/ 0 h 3945299"/>
              <a:gd name="connsiteX1" fmla="*/ 4816486 w 4956705"/>
              <a:gd name="connsiteY1" fmla="*/ 989335 h 3945299"/>
              <a:gd name="connsiteX2" fmla="*/ 4956705 w 4956705"/>
              <a:gd name="connsiteY2" fmla="*/ 1176848 h 3945299"/>
              <a:gd name="connsiteX3" fmla="*/ 4956705 w 4956705"/>
              <a:gd name="connsiteY3" fmla="*/ 3945299 h 3945299"/>
              <a:gd name="connsiteX4" fmla="*/ 294783 w 4956705"/>
              <a:gd name="connsiteY4" fmla="*/ 3945299 h 3945299"/>
              <a:gd name="connsiteX5" fmla="*/ 213645 w 4956705"/>
              <a:gd name="connsiteY5" fmla="*/ 3776866 h 3945299"/>
              <a:gd name="connsiteX6" fmla="*/ 0 w 4956705"/>
              <a:gd name="connsiteY6" fmla="*/ 2718646 h 3945299"/>
              <a:gd name="connsiteX7" fmla="*/ 2718646 w 4956705"/>
              <a:gd name="connsiteY7" fmla="*/ 0 h 3945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56705" h="3945299">
                <a:moveTo>
                  <a:pt x="2718646" y="0"/>
                </a:moveTo>
                <a:cubicBezTo>
                  <a:pt x="3563221" y="0"/>
                  <a:pt x="4317846" y="385123"/>
                  <a:pt x="4816486" y="989335"/>
                </a:cubicBezTo>
                <a:lnTo>
                  <a:pt x="4956705" y="1176848"/>
                </a:lnTo>
                <a:lnTo>
                  <a:pt x="4956705" y="3945299"/>
                </a:lnTo>
                <a:lnTo>
                  <a:pt x="294783" y="3945299"/>
                </a:lnTo>
                <a:lnTo>
                  <a:pt x="213645" y="3776866"/>
                </a:lnTo>
                <a:cubicBezTo>
                  <a:pt x="76074" y="3451612"/>
                  <a:pt x="0" y="3094013"/>
                  <a:pt x="0" y="2718646"/>
                </a:cubicBezTo>
                <a:cubicBezTo>
                  <a:pt x="0" y="1217179"/>
                  <a:pt x="1217179" y="0"/>
                  <a:pt x="2718646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5134A0D1-2A94-3849-9B1D-34062626F5C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/>
          </a:blip>
          <a:srcRect r="696" b="-2"/>
          <a:stretch/>
        </p:blipFill>
        <p:spPr>
          <a:xfrm>
            <a:off x="7399326" y="3086207"/>
            <a:ext cx="4792674" cy="3781268"/>
          </a:xfrm>
          <a:custGeom>
            <a:avLst/>
            <a:gdLst>
              <a:gd name="connsiteX0" fmla="*/ 2554615 w 4792674"/>
              <a:gd name="connsiteY0" fmla="*/ 0 h 3781268"/>
              <a:gd name="connsiteX1" fmla="*/ 4672942 w 4792674"/>
              <a:gd name="connsiteY1" fmla="*/ 1126306 h 3781268"/>
              <a:gd name="connsiteX2" fmla="*/ 4792674 w 4792674"/>
              <a:gd name="connsiteY2" fmla="*/ 1323391 h 3781268"/>
              <a:gd name="connsiteX3" fmla="*/ 4792674 w 4792674"/>
              <a:gd name="connsiteY3" fmla="*/ 3781268 h 3781268"/>
              <a:gd name="connsiteX4" fmla="*/ 313779 w 4792674"/>
              <a:gd name="connsiteY4" fmla="*/ 3781268 h 3781268"/>
              <a:gd name="connsiteX5" fmla="*/ 308328 w 4792674"/>
              <a:gd name="connsiteY5" fmla="*/ 3772297 h 3781268"/>
              <a:gd name="connsiteX6" fmla="*/ 0 w 4792674"/>
              <a:gd name="connsiteY6" fmla="*/ 2554615 h 3781268"/>
              <a:gd name="connsiteX7" fmla="*/ 2554615 w 4792674"/>
              <a:gd name="connsiteY7" fmla="*/ 0 h 3781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92674" h="3781268">
                <a:moveTo>
                  <a:pt x="2554615" y="0"/>
                </a:moveTo>
                <a:cubicBezTo>
                  <a:pt x="3436412" y="0"/>
                  <a:pt x="4213859" y="446774"/>
                  <a:pt x="4672942" y="1126306"/>
                </a:cubicBezTo>
                <a:lnTo>
                  <a:pt x="4792674" y="1323391"/>
                </a:lnTo>
                <a:lnTo>
                  <a:pt x="4792674" y="3781268"/>
                </a:lnTo>
                <a:lnTo>
                  <a:pt x="313779" y="3781268"/>
                </a:lnTo>
                <a:lnTo>
                  <a:pt x="308328" y="3772297"/>
                </a:lnTo>
                <a:cubicBezTo>
                  <a:pt x="111694" y="3410325"/>
                  <a:pt x="0" y="2995514"/>
                  <a:pt x="0" y="2554615"/>
                </a:cubicBezTo>
                <a:cubicBezTo>
                  <a:pt x="0" y="1143740"/>
                  <a:pt x="1143740" y="0"/>
                  <a:pt x="2554615" y="0"/>
                </a:cubicBezTo>
                <a:close/>
              </a:path>
            </a:pathLst>
          </a:cu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32432339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Ein Bild, das Screenshot, Vektorgrafiken enthält.&#10;&#10;&#10;&#10;Automatisch generierte Beschreibung">
            <a:extLst>
              <a:ext uri="{FF2B5EF4-FFF2-40B4-BE49-F238E27FC236}">
                <a16:creationId xmlns:a16="http://schemas.microsoft.com/office/drawing/2014/main" id="{32CD5AAF-FE4C-B84E-94BF-3092798C16C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 r="1" b="9103"/>
          <a:stretch/>
        </p:blipFill>
        <p:spPr>
          <a:xfrm>
            <a:off x="5797543" y="10"/>
            <a:ext cx="6394152" cy="685799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4DDEBDD-D8BD-41A6-8A0D-B00E3768B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C0A7F80-77D5-2D4E-98CE-F1D41E915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998" y="798445"/>
            <a:ext cx="4803636" cy="1311664"/>
          </a:xfrm>
        </p:spPr>
        <p:txBody>
          <a:bodyPr>
            <a:normAutofit/>
          </a:bodyPr>
          <a:lstStyle/>
          <a:p>
            <a:r>
              <a:rPr lang="de-DE">
                <a:solidFill>
                  <a:srgbClr val="000000"/>
                </a:solidFill>
              </a:rPr>
              <a:t>YOWOMO2.0-Train Output</a:t>
            </a: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8A024C9-5996-9543-A14D-924A6569E2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997" y="2272143"/>
            <a:ext cx="4706803" cy="3788830"/>
          </a:xfrm>
        </p:spPr>
        <p:txBody>
          <a:bodyPr anchor="ctr">
            <a:normAutofit/>
          </a:bodyPr>
          <a:lstStyle/>
          <a:p>
            <a:r>
              <a:rPr lang="de-DE" sz="2000" dirty="0">
                <a:solidFill>
                  <a:srgbClr val="000000"/>
                </a:solidFill>
              </a:rPr>
              <a:t>Train-The-Youth Worker</a:t>
            </a:r>
          </a:p>
          <a:p>
            <a:pPr lvl="1"/>
            <a:r>
              <a:rPr lang="de-DE" sz="2000" dirty="0">
                <a:solidFill>
                  <a:srgbClr val="000000"/>
                </a:solidFill>
              </a:rPr>
              <a:t>Training material in 7 </a:t>
            </a:r>
            <a:r>
              <a:rPr lang="de-DE" sz="2000" dirty="0" err="1">
                <a:solidFill>
                  <a:srgbClr val="000000"/>
                </a:solidFill>
              </a:rPr>
              <a:t>languages</a:t>
            </a:r>
            <a:endParaRPr lang="de-DE" sz="2000" dirty="0">
              <a:solidFill>
                <a:srgbClr val="000000"/>
              </a:solidFill>
            </a:endParaRPr>
          </a:p>
          <a:p>
            <a:pPr lvl="1"/>
            <a:r>
              <a:rPr lang="de-DE" sz="2000" dirty="0">
                <a:solidFill>
                  <a:srgbClr val="000000"/>
                </a:solidFill>
              </a:rPr>
              <a:t>MOOC (English)</a:t>
            </a:r>
          </a:p>
          <a:p>
            <a:r>
              <a:rPr lang="de-DE" sz="2000" dirty="0">
                <a:solidFill>
                  <a:srgbClr val="000000"/>
                </a:solidFill>
              </a:rPr>
              <a:t>Train-The-Trainer</a:t>
            </a:r>
          </a:p>
          <a:p>
            <a:pPr lvl="1"/>
            <a:r>
              <a:rPr lang="de-DE" sz="2000" dirty="0">
                <a:solidFill>
                  <a:srgbClr val="000000"/>
                </a:solidFill>
              </a:rPr>
              <a:t>Training material in 7 </a:t>
            </a:r>
            <a:r>
              <a:rPr lang="de-DE" sz="2000" dirty="0" err="1">
                <a:solidFill>
                  <a:srgbClr val="000000"/>
                </a:solidFill>
              </a:rPr>
              <a:t>languages</a:t>
            </a:r>
            <a:endParaRPr lang="de-DE" sz="2000" dirty="0">
              <a:solidFill>
                <a:srgbClr val="000000"/>
              </a:solidFill>
            </a:endParaRPr>
          </a:p>
          <a:p>
            <a:pPr lvl="1"/>
            <a:r>
              <a:rPr lang="de-DE" sz="2000" dirty="0">
                <a:solidFill>
                  <a:srgbClr val="000000"/>
                </a:solidFill>
              </a:rPr>
              <a:t>MOOC (Englisch) </a:t>
            </a:r>
          </a:p>
          <a:p>
            <a:pPr lvl="1"/>
            <a:endParaRPr lang="de-DE" sz="2000" dirty="0">
              <a:solidFill>
                <a:srgbClr val="000000"/>
              </a:solidFill>
            </a:endParaRPr>
          </a:p>
          <a:p>
            <a:pPr marL="457200" lvl="1" indent="0">
              <a:buNone/>
            </a:pPr>
            <a:endParaRPr lang="de-DE" sz="2000" dirty="0">
              <a:solidFill>
                <a:srgbClr val="000000"/>
              </a:solidFill>
            </a:endParaRPr>
          </a:p>
          <a:p>
            <a:pPr marL="457200" lvl="1" indent="0">
              <a:buNone/>
            </a:pPr>
            <a:r>
              <a:rPr lang="de-DE" sz="2000" dirty="0">
                <a:solidFill>
                  <a:srgbClr val="000000"/>
                </a:solidFill>
              </a:rPr>
              <a:t>-&gt; YOWOMO.EU</a:t>
            </a:r>
          </a:p>
          <a:p>
            <a:endParaRPr lang="de-DE" sz="2000" dirty="0">
              <a:solidFill>
                <a:srgbClr val="000000"/>
              </a:solidFill>
            </a:endParaRPr>
          </a:p>
        </p:txBody>
      </p:sp>
      <p:pic>
        <p:nvPicPr>
          <p:cNvPr id="10" name="Bild 4" descr="Ein Bild, das Flasche, Himmel enthält.&#10;&#10;&#10;&#10;Automatisch generierte Beschreibung">
            <a:extLst>
              <a:ext uri="{FF2B5EF4-FFF2-40B4-BE49-F238E27FC236}">
                <a16:creationId xmlns:a16="http://schemas.microsoft.com/office/drawing/2014/main" id="{F4AA71CB-E9CB-0A43-999F-CDEF92125B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85" y="5974752"/>
            <a:ext cx="3429000" cy="745807"/>
          </a:xfrm>
          <a:prstGeom prst="rect">
            <a:avLst/>
          </a:prstGeom>
          <a:ln w="952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4074551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05F97B-ECDD-AE48-8524-3F2C40D9D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990127" cy="1676603"/>
          </a:xfrm>
        </p:spPr>
        <p:txBody>
          <a:bodyPr>
            <a:normAutofit/>
          </a:bodyPr>
          <a:lstStyle/>
          <a:p>
            <a:r>
              <a:rPr lang="de-DE" sz="2800"/>
              <a:t>YOWOMO</a:t>
            </a:r>
            <a:br>
              <a:rPr lang="de-DE" sz="2800"/>
            </a:br>
            <a:r>
              <a:rPr lang="de-DE" sz="2800"/>
              <a:t>Train-The-Youth Worker</a:t>
            </a:r>
            <a:endParaRPr lang="de-DE" sz="280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F66465B-69FF-B842-82C0-D5E73991F2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0"/>
            <a:ext cx="3651466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1800"/>
              <a:t>7 modules:</a:t>
            </a:r>
            <a:endParaRPr lang="de-DE" sz="1800" dirty="0"/>
          </a:p>
          <a:p>
            <a:pPr marL="514350" indent="-514350">
              <a:buFont typeface="+mj-lt"/>
              <a:buAutoNum type="arabicPeriod"/>
            </a:pPr>
            <a:r>
              <a:rPr lang="en" sz="1800" dirty="0"/>
              <a:t>Digital relationship</a:t>
            </a:r>
          </a:p>
          <a:p>
            <a:pPr marL="514350" indent="-514350">
              <a:buFont typeface="+mj-lt"/>
              <a:buAutoNum type="arabicPeriod"/>
            </a:pPr>
            <a:r>
              <a:rPr lang="en" sz="1800" dirty="0"/>
              <a:t>Online attitude</a:t>
            </a:r>
          </a:p>
          <a:p>
            <a:pPr marL="514350" indent="-514350">
              <a:buFont typeface="+mj-lt"/>
              <a:buAutoNum type="arabicPeriod"/>
            </a:pPr>
            <a:r>
              <a:rPr lang="en" sz="1800" dirty="0"/>
              <a:t>Ethics and practice</a:t>
            </a:r>
          </a:p>
          <a:p>
            <a:pPr marL="514350" indent="-514350">
              <a:buFont typeface="+mj-lt"/>
              <a:buAutoNum type="arabicPeriod"/>
            </a:pPr>
            <a:r>
              <a:rPr lang="en" sz="1800" dirty="0"/>
              <a:t>Legal framework</a:t>
            </a:r>
          </a:p>
          <a:p>
            <a:pPr marL="514350" indent="-514350">
              <a:buFont typeface="+mj-lt"/>
              <a:buAutoNum type="arabicPeriod"/>
            </a:pPr>
            <a:r>
              <a:rPr lang="en" sz="1800" dirty="0"/>
              <a:t>Social media and public relations</a:t>
            </a:r>
          </a:p>
          <a:p>
            <a:pPr marL="514350" indent="-514350">
              <a:buFont typeface="+mj-lt"/>
              <a:buAutoNum type="arabicPeriod"/>
            </a:pPr>
            <a:r>
              <a:rPr lang="en" sz="1800" dirty="0"/>
              <a:t>Professional network</a:t>
            </a:r>
          </a:p>
          <a:p>
            <a:pPr marL="514350" indent="-514350">
              <a:buFont typeface="+mj-lt"/>
              <a:buAutoNum type="arabicPeriod"/>
            </a:pPr>
            <a:r>
              <a:rPr lang="en" sz="1800" dirty="0"/>
              <a:t>Quality management</a:t>
            </a:r>
          </a:p>
        </p:txBody>
      </p:sp>
      <p:pic>
        <p:nvPicPr>
          <p:cNvPr id="5" name="Grafik 4" descr="Ein Bild, das Person, Foto, drinnen, verschieden enthält.&#10;&#10;&#10;&#10;Automatisch generierte Beschreibung">
            <a:extLst>
              <a:ext uri="{FF2B5EF4-FFF2-40B4-BE49-F238E27FC236}">
                <a16:creationId xmlns:a16="http://schemas.microsoft.com/office/drawing/2014/main" id="{2793017C-A640-8946-BE19-4AE4444F0E4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601" r="-2" b="4599"/>
          <a:stretch/>
        </p:blipFill>
        <p:spPr>
          <a:xfrm>
            <a:off x="4639056" y="10"/>
            <a:ext cx="7552944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0555486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D39F85-B888-FA46-99F2-52F3073A3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1811" y="1573586"/>
            <a:ext cx="9122584" cy="1325563"/>
          </a:xfrm>
        </p:spPr>
        <p:txBody>
          <a:bodyPr>
            <a:normAutofit/>
          </a:bodyPr>
          <a:lstStyle/>
          <a:p>
            <a:r>
              <a:rPr lang="de-DE" dirty="0" err="1"/>
              <a:t>Accompanying</a:t>
            </a:r>
            <a:r>
              <a:rPr lang="de-DE" dirty="0"/>
              <a:t> Evaluation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31D1327-665C-E047-8123-970692A504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1811" y="3060017"/>
            <a:ext cx="6066118" cy="2438546"/>
          </a:xfrm>
        </p:spPr>
        <p:txBody>
          <a:bodyPr>
            <a:normAutofit/>
          </a:bodyPr>
          <a:lstStyle/>
          <a:p>
            <a:r>
              <a:rPr lang="de-DE" sz="1500" dirty="0"/>
              <a:t>„... </a:t>
            </a:r>
            <a:r>
              <a:rPr lang="de-DE" sz="1500" dirty="0" err="1"/>
              <a:t>the</a:t>
            </a:r>
            <a:r>
              <a:rPr lang="de-DE" sz="1500" dirty="0"/>
              <a:t> </a:t>
            </a:r>
            <a:r>
              <a:rPr lang="de-DE" sz="1500" dirty="0" err="1"/>
              <a:t>training</a:t>
            </a:r>
            <a:r>
              <a:rPr lang="de-DE" sz="1500" dirty="0"/>
              <a:t> </a:t>
            </a:r>
            <a:r>
              <a:rPr lang="de-DE" sz="1500" dirty="0" err="1"/>
              <a:t>needs</a:t>
            </a:r>
            <a:r>
              <a:rPr lang="de-DE" sz="1500" dirty="0"/>
              <a:t> </a:t>
            </a:r>
            <a:r>
              <a:rPr lang="de-DE" sz="1500" dirty="0" err="1"/>
              <a:t>of</a:t>
            </a:r>
            <a:r>
              <a:rPr lang="de-DE" sz="1500" dirty="0"/>
              <a:t> "digital </a:t>
            </a:r>
            <a:r>
              <a:rPr lang="de-DE" sz="1500" dirty="0" err="1"/>
              <a:t>youth</a:t>
            </a:r>
            <a:r>
              <a:rPr lang="de-DE" sz="1500" dirty="0"/>
              <a:t> </a:t>
            </a:r>
            <a:r>
              <a:rPr lang="de-DE" sz="1500" dirty="0" err="1"/>
              <a:t>work</a:t>
            </a:r>
            <a:r>
              <a:rPr lang="de-DE" sz="1500" dirty="0"/>
              <a:t>" </a:t>
            </a:r>
            <a:r>
              <a:rPr lang="de-DE" sz="1500" dirty="0" err="1"/>
              <a:t>are</a:t>
            </a:r>
            <a:r>
              <a:rPr lang="de-DE" sz="1500" dirty="0"/>
              <a:t> </a:t>
            </a:r>
            <a:r>
              <a:rPr lang="de-DE" sz="1500" dirty="0" err="1"/>
              <a:t>already</a:t>
            </a:r>
            <a:r>
              <a:rPr lang="de-DE" sz="1500" dirty="0"/>
              <a:t> </a:t>
            </a:r>
            <a:r>
              <a:rPr lang="de-DE" sz="1500" dirty="0" err="1"/>
              <a:t>well</a:t>
            </a:r>
            <a:r>
              <a:rPr lang="de-DE" sz="1500" dirty="0"/>
              <a:t> </a:t>
            </a:r>
            <a:r>
              <a:rPr lang="de-DE" sz="1500" dirty="0" err="1"/>
              <a:t>covered</a:t>
            </a:r>
            <a:r>
              <a:rPr lang="de-DE" sz="1500" dirty="0"/>
              <a:t> </a:t>
            </a:r>
            <a:r>
              <a:rPr lang="de-DE" sz="1500" dirty="0" err="1"/>
              <a:t>by</a:t>
            </a:r>
            <a:r>
              <a:rPr lang="de-DE" sz="1500" dirty="0"/>
              <a:t> </a:t>
            </a:r>
            <a:r>
              <a:rPr lang="de-DE" sz="1500" dirty="0" err="1"/>
              <a:t>the</a:t>
            </a:r>
            <a:r>
              <a:rPr lang="de-DE" sz="1500" dirty="0"/>
              <a:t> YOWOMO </a:t>
            </a:r>
            <a:r>
              <a:rPr lang="de-DE" sz="1500" dirty="0" err="1"/>
              <a:t>training</a:t>
            </a:r>
            <a:r>
              <a:rPr lang="de-DE" sz="1500" dirty="0"/>
              <a:t> ...“</a:t>
            </a:r>
          </a:p>
          <a:p>
            <a:r>
              <a:rPr lang="de-DE" sz="1500" dirty="0"/>
              <a:t>Overall, </a:t>
            </a:r>
            <a:r>
              <a:rPr lang="de-DE" sz="1500" dirty="0" err="1"/>
              <a:t>the</a:t>
            </a:r>
            <a:r>
              <a:rPr lang="de-DE" sz="1500" dirty="0"/>
              <a:t> YOWOMO </a:t>
            </a:r>
            <a:r>
              <a:rPr lang="de-DE" sz="1500" dirty="0" err="1"/>
              <a:t>training</a:t>
            </a:r>
            <a:r>
              <a:rPr lang="de-DE" sz="1500" dirty="0"/>
              <a:t> </a:t>
            </a:r>
            <a:r>
              <a:rPr lang="de-DE" sz="1500" dirty="0" err="1"/>
              <a:t>is</a:t>
            </a:r>
            <a:r>
              <a:rPr lang="de-DE" sz="1500" dirty="0"/>
              <a:t> </a:t>
            </a:r>
            <a:r>
              <a:rPr lang="de-DE" sz="1500" dirty="0" err="1"/>
              <a:t>rated</a:t>
            </a:r>
            <a:r>
              <a:rPr lang="de-DE" sz="1500" dirty="0"/>
              <a:t> </a:t>
            </a:r>
            <a:r>
              <a:rPr lang="de-DE" sz="1500" dirty="0" err="1"/>
              <a:t>as</a:t>
            </a:r>
            <a:r>
              <a:rPr lang="de-DE" sz="1500" dirty="0"/>
              <a:t> </a:t>
            </a:r>
            <a:r>
              <a:rPr lang="de-DE" sz="1500" dirty="0" err="1"/>
              <a:t>good</a:t>
            </a:r>
            <a:r>
              <a:rPr lang="de-DE" sz="1500" dirty="0"/>
              <a:t> </a:t>
            </a:r>
            <a:r>
              <a:rPr lang="de-DE" sz="1500" dirty="0" err="1"/>
              <a:t>by</a:t>
            </a:r>
            <a:r>
              <a:rPr lang="de-DE" sz="1500" dirty="0"/>
              <a:t> </a:t>
            </a:r>
            <a:r>
              <a:rPr lang="de-DE" sz="1500" dirty="0" err="1"/>
              <a:t>the</a:t>
            </a:r>
            <a:r>
              <a:rPr lang="de-DE" sz="1500" dirty="0"/>
              <a:t> </a:t>
            </a:r>
            <a:r>
              <a:rPr lang="de-DE" sz="1500" dirty="0" err="1"/>
              <a:t>participants</a:t>
            </a:r>
            <a:r>
              <a:rPr lang="de-DE" sz="1500" dirty="0"/>
              <a:t> in </a:t>
            </a:r>
            <a:r>
              <a:rPr lang="de-DE" sz="1500" dirty="0" err="1"/>
              <a:t>the</a:t>
            </a:r>
            <a:r>
              <a:rPr lang="de-DE" sz="1500" dirty="0"/>
              <a:t> </a:t>
            </a:r>
            <a:r>
              <a:rPr lang="de-DE" sz="1500" dirty="0" err="1"/>
              <a:t>first</a:t>
            </a:r>
            <a:r>
              <a:rPr lang="de-DE" sz="1500" dirty="0"/>
              <a:t> </a:t>
            </a:r>
            <a:r>
              <a:rPr lang="de-DE" sz="1500" dirty="0" err="1"/>
              <a:t>run</a:t>
            </a:r>
            <a:r>
              <a:rPr lang="de-DE" sz="1500" dirty="0"/>
              <a:t>. </a:t>
            </a:r>
            <a:r>
              <a:rPr lang="de-DE" sz="1500" dirty="0" err="1"/>
              <a:t>It</a:t>
            </a:r>
            <a:r>
              <a:rPr lang="de-DE" sz="1500" dirty="0"/>
              <a:t> </a:t>
            </a:r>
            <a:r>
              <a:rPr lang="de-DE" sz="1500" dirty="0" err="1"/>
              <a:t>is</a:t>
            </a:r>
            <a:r>
              <a:rPr lang="de-DE" sz="1500" dirty="0"/>
              <a:t> </a:t>
            </a:r>
            <a:r>
              <a:rPr lang="de-DE" sz="1500" dirty="0" err="1"/>
              <a:t>therefore</a:t>
            </a:r>
            <a:r>
              <a:rPr lang="de-DE" sz="1500" dirty="0"/>
              <a:t> an </a:t>
            </a:r>
            <a:r>
              <a:rPr lang="de-DE" sz="1500" dirty="0" err="1"/>
              <a:t>important</a:t>
            </a:r>
            <a:r>
              <a:rPr lang="de-DE" sz="1500" dirty="0"/>
              <a:t> </a:t>
            </a:r>
            <a:r>
              <a:rPr lang="de-DE" sz="1500" dirty="0" err="1"/>
              <a:t>training</a:t>
            </a:r>
            <a:r>
              <a:rPr lang="de-DE" sz="1500" dirty="0"/>
              <a:t> </a:t>
            </a:r>
            <a:r>
              <a:rPr lang="de-DE" sz="1500" dirty="0" err="1"/>
              <a:t>programme</a:t>
            </a:r>
            <a:r>
              <a:rPr lang="de-DE" sz="1500" dirty="0"/>
              <a:t> </a:t>
            </a:r>
            <a:r>
              <a:rPr lang="de-DE" sz="1500" dirty="0" err="1"/>
              <a:t>for</a:t>
            </a:r>
            <a:r>
              <a:rPr lang="de-DE" sz="1500" dirty="0"/>
              <a:t> professionals in </a:t>
            </a:r>
            <a:r>
              <a:rPr lang="de-DE" sz="1500" dirty="0" err="1"/>
              <a:t>social</a:t>
            </a:r>
            <a:r>
              <a:rPr lang="de-DE" sz="1500" dirty="0"/>
              <a:t> </a:t>
            </a:r>
            <a:r>
              <a:rPr lang="de-DE" sz="1500" dirty="0" err="1"/>
              <a:t>work</a:t>
            </a:r>
            <a:r>
              <a:rPr lang="de-DE" sz="1500" dirty="0"/>
              <a:t>.“</a:t>
            </a:r>
          </a:p>
          <a:p>
            <a:endParaRPr lang="de-DE" sz="1500" dirty="0"/>
          </a:p>
          <a:p>
            <a:pPr marL="0" indent="0">
              <a:buNone/>
            </a:pPr>
            <a:r>
              <a:rPr lang="de-DE" sz="1500" dirty="0" err="1"/>
              <a:t>El-Jbeili</a:t>
            </a:r>
            <a:r>
              <a:rPr lang="de-DE" sz="1500" dirty="0"/>
              <a:t>, S., Tilman, J. (2018). Digital Youth Work - Sicherer Umgang und Kompetenzvermittlung für Fachkräfte der Jugendarbeit. Bachelor-Thesis. Saxion </a:t>
            </a:r>
          </a:p>
          <a:p>
            <a:endParaRPr lang="de-DE" sz="1500" dirty="0"/>
          </a:p>
          <a:p>
            <a:endParaRPr lang="de-DE" sz="1500" dirty="0"/>
          </a:p>
        </p:txBody>
      </p:sp>
      <p:sp>
        <p:nvSpPr>
          <p:cNvPr id="17" name="Freeform 6">
            <a:extLst>
              <a:ext uri="{FF2B5EF4-FFF2-40B4-BE49-F238E27FC236}">
                <a16:creationId xmlns:a16="http://schemas.microsoft.com/office/drawing/2014/main" id="{A9616D99-AEFB-4C95-84EF-5DEC698D92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52858" y="744469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rgbClr val="4C4C4C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9" name="Freeform 6">
            <a:extLst>
              <a:ext uri="{FF2B5EF4-FFF2-40B4-BE49-F238E27FC236}">
                <a16:creationId xmlns:a16="http://schemas.microsoft.com/office/drawing/2014/main" id="{D0F97023-F626-4FC5-8C2D-753B5C7F46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rgbClr val="4C4C4C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E8F884D-2100-4AB1-84FB-B1108630D4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25899" y="3191551"/>
            <a:ext cx="2194559" cy="2194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0205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 descr="Ein Bild, das Laptop, Elektronik, Computer, drinnen enthält.&#10;&#10;Automatisch generierte Beschreibung">
            <a:extLst>
              <a:ext uri="{FF2B5EF4-FFF2-40B4-BE49-F238E27FC236}">
                <a16:creationId xmlns:a16="http://schemas.microsoft.com/office/drawing/2014/main" id="{34D71CE1-5725-4647-981B-F52B88E767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939" b="2406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C71077F-7356-B348-A028-667A03FDB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640080"/>
            <a:ext cx="2752354" cy="2709275"/>
          </a:xfrm>
          <a:prstGeom prst="ellipse">
            <a:avLst/>
          </a:prstGeom>
          <a:solidFill>
            <a:srgbClr val="231815"/>
          </a:solidFill>
          <a:ln w="174625" cmpd="thinThick">
            <a:solidFill>
              <a:srgbClr val="231815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>
                <a:solidFill>
                  <a:srgbClr val="FFFFFF"/>
                </a:solidFill>
              </a:rPr>
              <a:t>Demo and Try-out -&gt; yowomo.eu</a:t>
            </a:r>
          </a:p>
        </p:txBody>
      </p:sp>
    </p:spTree>
    <p:extLst>
      <p:ext uri="{BB962C8B-B14F-4D97-AF65-F5344CB8AC3E}">
        <p14:creationId xmlns:p14="http://schemas.microsoft.com/office/powerpoint/2010/main" val="41986620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latin typeface="Arial" charset="0"/>
                <a:ea typeface="Arial" charset="0"/>
                <a:cs typeface="Arial" charset="0"/>
              </a:rPr>
              <a:t>Discussion</a:t>
            </a:r>
            <a:endParaRPr lang="de-DE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2" name="Grafik 11" descr="Ein Bild, das Vogel, Tier, draußen, klein enthält.&#10;&#10;&#10;&#10;Automatisch generierte Beschreibung">
            <a:extLst>
              <a:ext uri="{FF2B5EF4-FFF2-40B4-BE49-F238E27FC236}">
                <a16:creationId xmlns:a16="http://schemas.microsoft.com/office/drawing/2014/main" id="{E12ED6AD-05CA-0A49-8325-DD4DF36D05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011" r="4654" b="-1"/>
          <a:stretch/>
        </p:blipFill>
        <p:spPr>
          <a:xfrm>
            <a:off x="0" y="2286010"/>
            <a:ext cx="12192000" cy="4571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4351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584</Words>
  <Application>Microsoft Macintosh PowerPoint</Application>
  <PresentationFormat>Breitbild</PresentationFormat>
  <Paragraphs>152</Paragraphs>
  <Slides>19</Slides>
  <Notes>17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Office-Design</vt:lpstr>
      <vt:lpstr>PowerPoint-Präsentation</vt:lpstr>
      <vt:lpstr>A picture tells a thousand words</vt:lpstr>
      <vt:lpstr>Content</vt:lpstr>
      <vt:lpstr>Digitality and Youth</vt:lpstr>
      <vt:lpstr>PowerPoint-Präsentation</vt:lpstr>
      <vt:lpstr>Digitality and Youth - phenomena</vt:lpstr>
      <vt:lpstr>Challenges for youth work professionals</vt:lpstr>
      <vt:lpstr>YOWOMO ... ???</vt:lpstr>
      <vt:lpstr>Landscape</vt:lpstr>
      <vt:lpstr>YOWOMO2.0 (2013-2015)</vt:lpstr>
      <vt:lpstr>YOWOMO2.0  Competences</vt:lpstr>
      <vt:lpstr>YOWOMO2.0 Piloting &amp; dissemination</vt:lpstr>
      <vt:lpstr>YOWOMO2.0-Train (2016-2019)</vt:lpstr>
      <vt:lpstr>Partners</vt:lpstr>
      <vt:lpstr>YOWOMO2.0-Train Output</vt:lpstr>
      <vt:lpstr>YOWOMO Train-The-Youth Worker</vt:lpstr>
      <vt:lpstr>Accompanying Evaluation</vt:lpstr>
      <vt:lpstr>Demo and Try-out -&gt; yowomo.eu</vt:lpstr>
      <vt:lpstr>Discussion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Lutz Siemer</dc:creator>
  <cp:lastModifiedBy>Lutz Siemer</cp:lastModifiedBy>
  <cp:revision>3</cp:revision>
  <dcterms:created xsi:type="dcterms:W3CDTF">2019-05-30T13:12:37Z</dcterms:created>
  <dcterms:modified xsi:type="dcterms:W3CDTF">2019-05-30T15:53:55Z</dcterms:modified>
</cp:coreProperties>
</file>