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6" r:id="rId1"/>
  </p:sldMasterIdLst>
  <p:notesMasterIdLst>
    <p:notesMasterId r:id="rId21"/>
  </p:notesMasterIdLst>
  <p:sldIdLst>
    <p:sldId id="256" r:id="rId2"/>
    <p:sldId id="270" r:id="rId3"/>
    <p:sldId id="257" r:id="rId4"/>
    <p:sldId id="264" r:id="rId5"/>
    <p:sldId id="355" r:id="rId6"/>
    <p:sldId id="354" r:id="rId7"/>
    <p:sldId id="259" r:id="rId8"/>
    <p:sldId id="275" r:id="rId9"/>
    <p:sldId id="342" r:id="rId10"/>
    <p:sldId id="350" r:id="rId11"/>
    <p:sldId id="352" r:id="rId12"/>
    <p:sldId id="343" r:id="rId13"/>
    <p:sldId id="281" r:id="rId14"/>
    <p:sldId id="268" r:id="rId15"/>
    <p:sldId id="344" r:id="rId16"/>
    <p:sldId id="258" r:id="rId17"/>
    <p:sldId id="345" r:id="rId18"/>
    <p:sldId id="346" r:id="rId19"/>
    <p:sldId id="26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24"/>
    <p:restoredTop sz="92857"/>
  </p:normalViewPr>
  <p:slideViewPr>
    <p:cSldViewPr snapToGrid="0" snapToObjects="1">
      <p:cViewPr varScale="1">
        <p:scale>
          <a:sx n="84" d="100"/>
          <a:sy n="84" d="100"/>
        </p:scale>
        <p:origin x="1384" y="176"/>
      </p:cViewPr>
      <p:guideLst/>
    </p:cSldViewPr>
  </p:slideViewPr>
  <p:outlineViewPr>
    <p:cViewPr>
      <p:scale>
        <a:sx n="33" d="100"/>
        <a:sy n="33" d="100"/>
      </p:scale>
      <p:origin x="0" y="-6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8ADD3-276C-4D36-B9FA-1AC02ECA686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9999B15-2416-42E4-A943-0FDBC3683C5D}">
      <dgm:prSet/>
      <dgm:spPr/>
      <dgm:t>
        <a:bodyPr/>
        <a:lstStyle/>
        <a:p>
          <a:r>
            <a:rPr lang="de-DE"/>
            <a:t>Digitality and youth</a:t>
          </a:r>
          <a:endParaRPr lang="en-US"/>
        </a:p>
      </dgm:t>
    </dgm:pt>
    <dgm:pt modelId="{6E7CCD5D-F297-46DB-9837-E4E80D7503A8}" type="parTrans" cxnId="{2D5281BD-C298-48E7-985E-5649360013FD}">
      <dgm:prSet/>
      <dgm:spPr/>
      <dgm:t>
        <a:bodyPr/>
        <a:lstStyle/>
        <a:p>
          <a:endParaRPr lang="en-US"/>
        </a:p>
      </dgm:t>
    </dgm:pt>
    <dgm:pt modelId="{6B5C347F-6052-4DF7-B4BD-ACD8AFF379A8}" type="sibTrans" cxnId="{2D5281BD-C298-48E7-985E-5649360013FD}">
      <dgm:prSet/>
      <dgm:spPr/>
      <dgm:t>
        <a:bodyPr/>
        <a:lstStyle/>
        <a:p>
          <a:endParaRPr lang="en-US"/>
        </a:p>
      </dgm:t>
    </dgm:pt>
    <dgm:pt modelId="{ADBDF46A-7E0F-46FA-AEDC-443ED742261C}">
      <dgm:prSet/>
      <dgm:spPr/>
      <dgm:t>
        <a:bodyPr/>
        <a:lstStyle/>
        <a:p>
          <a:r>
            <a:rPr lang="de-DE"/>
            <a:t>Challenges for professionals</a:t>
          </a:r>
          <a:endParaRPr lang="en-US"/>
        </a:p>
      </dgm:t>
    </dgm:pt>
    <dgm:pt modelId="{DA129269-3BFE-4079-B630-5E05E6192CB0}" type="parTrans" cxnId="{6AC80DA6-FD0A-47BB-BD2F-CA81F258B0C1}">
      <dgm:prSet/>
      <dgm:spPr/>
      <dgm:t>
        <a:bodyPr/>
        <a:lstStyle/>
        <a:p>
          <a:endParaRPr lang="en-US"/>
        </a:p>
      </dgm:t>
    </dgm:pt>
    <dgm:pt modelId="{2CDA741C-FDE9-4A2F-8024-3CA83AECACA2}" type="sibTrans" cxnId="{6AC80DA6-FD0A-47BB-BD2F-CA81F258B0C1}">
      <dgm:prSet/>
      <dgm:spPr/>
      <dgm:t>
        <a:bodyPr/>
        <a:lstStyle/>
        <a:p>
          <a:endParaRPr lang="en-US"/>
        </a:p>
      </dgm:t>
    </dgm:pt>
    <dgm:pt modelId="{2C2CDCF5-FE83-4E4E-9914-666F76ECE3E2}">
      <dgm:prSet/>
      <dgm:spPr/>
      <dgm:t>
        <a:bodyPr/>
        <a:lstStyle/>
        <a:p>
          <a:r>
            <a:rPr lang="en-US"/>
            <a:t>YOWOMO2.0</a:t>
          </a:r>
        </a:p>
      </dgm:t>
    </dgm:pt>
    <dgm:pt modelId="{ED2C3E9B-28E1-47DD-9A9F-36D5A77C1F05}" type="parTrans" cxnId="{7B6FD34D-23DB-46F1-8874-596AF4B341B3}">
      <dgm:prSet/>
      <dgm:spPr/>
      <dgm:t>
        <a:bodyPr/>
        <a:lstStyle/>
        <a:p>
          <a:endParaRPr lang="en-US"/>
        </a:p>
      </dgm:t>
    </dgm:pt>
    <dgm:pt modelId="{97F493C2-BA97-46A6-8CFC-3FE4BCF2C7C2}" type="sibTrans" cxnId="{7B6FD34D-23DB-46F1-8874-596AF4B341B3}">
      <dgm:prSet/>
      <dgm:spPr/>
      <dgm:t>
        <a:bodyPr/>
        <a:lstStyle/>
        <a:p>
          <a:endParaRPr lang="en-US"/>
        </a:p>
      </dgm:t>
    </dgm:pt>
    <dgm:pt modelId="{3DF624BD-5067-4101-87CE-F89A3C228830}">
      <dgm:prSet/>
      <dgm:spPr/>
      <dgm:t>
        <a:bodyPr/>
        <a:lstStyle/>
        <a:p>
          <a:r>
            <a:rPr lang="de-DE"/>
            <a:t>YOWOMO2.0-Train</a:t>
          </a:r>
          <a:endParaRPr lang="en-US"/>
        </a:p>
      </dgm:t>
    </dgm:pt>
    <dgm:pt modelId="{495775F5-A6CE-47AA-800E-621749810319}" type="parTrans" cxnId="{FA8B350F-0B66-45D4-8A72-FCC71A1ABFEB}">
      <dgm:prSet/>
      <dgm:spPr/>
      <dgm:t>
        <a:bodyPr/>
        <a:lstStyle/>
        <a:p>
          <a:endParaRPr lang="en-US"/>
        </a:p>
      </dgm:t>
    </dgm:pt>
    <dgm:pt modelId="{5AAFB06F-6D3E-4BB7-A380-8A649E491439}" type="sibTrans" cxnId="{FA8B350F-0B66-45D4-8A72-FCC71A1ABFEB}">
      <dgm:prSet/>
      <dgm:spPr/>
      <dgm:t>
        <a:bodyPr/>
        <a:lstStyle/>
        <a:p>
          <a:endParaRPr lang="en-US"/>
        </a:p>
      </dgm:t>
    </dgm:pt>
    <dgm:pt modelId="{D253B53D-2F3C-F542-9C89-5672F7134D96}" type="pres">
      <dgm:prSet presAssocID="{1E38ADD3-276C-4D36-B9FA-1AC02ECA6868}" presName="vert0" presStyleCnt="0">
        <dgm:presLayoutVars>
          <dgm:dir/>
          <dgm:animOne val="branch"/>
          <dgm:animLvl val="lvl"/>
        </dgm:presLayoutVars>
      </dgm:prSet>
      <dgm:spPr/>
    </dgm:pt>
    <dgm:pt modelId="{68B82CBF-A78F-7F45-8347-F8323DBD11E5}" type="pres">
      <dgm:prSet presAssocID="{99999B15-2416-42E4-A943-0FDBC3683C5D}" presName="thickLine" presStyleLbl="alignNode1" presStyleIdx="0" presStyleCnt="4"/>
      <dgm:spPr/>
    </dgm:pt>
    <dgm:pt modelId="{C0279B2C-C05B-1A42-8A29-5A5EE1A00690}" type="pres">
      <dgm:prSet presAssocID="{99999B15-2416-42E4-A943-0FDBC3683C5D}" presName="horz1" presStyleCnt="0"/>
      <dgm:spPr/>
    </dgm:pt>
    <dgm:pt modelId="{62597E7B-F609-8A41-8DE4-D8F5B9E7F078}" type="pres">
      <dgm:prSet presAssocID="{99999B15-2416-42E4-A943-0FDBC3683C5D}" presName="tx1" presStyleLbl="revTx" presStyleIdx="0" presStyleCnt="4"/>
      <dgm:spPr/>
    </dgm:pt>
    <dgm:pt modelId="{01B4CD8A-442A-804E-BB75-8AC410CC6FAE}" type="pres">
      <dgm:prSet presAssocID="{99999B15-2416-42E4-A943-0FDBC3683C5D}" presName="vert1" presStyleCnt="0"/>
      <dgm:spPr/>
    </dgm:pt>
    <dgm:pt modelId="{DB9ECACD-2D4D-0344-8B2F-F5EF2194E207}" type="pres">
      <dgm:prSet presAssocID="{ADBDF46A-7E0F-46FA-AEDC-443ED742261C}" presName="thickLine" presStyleLbl="alignNode1" presStyleIdx="1" presStyleCnt="4"/>
      <dgm:spPr/>
    </dgm:pt>
    <dgm:pt modelId="{36C4565C-CE67-6E46-BA37-CD83341AD6B7}" type="pres">
      <dgm:prSet presAssocID="{ADBDF46A-7E0F-46FA-AEDC-443ED742261C}" presName="horz1" presStyleCnt="0"/>
      <dgm:spPr/>
    </dgm:pt>
    <dgm:pt modelId="{184CB4B6-A9BB-BC47-873C-F2F1A4B060C7}" type="pres">
      <dgm:prSet presAssocID="{ADBDF46A-7E0F-46FA-AEDC-443ED742261C}" presName="tx1" presStyleLbl="revTx" presStyleIdx="1" presStyleCnt="4"/>
      <dgm:spPr/>
    </dgm:pt>
    <dgm:pt modelId="{34BBE6D2-99F8-5141-9463-95BDC98FC0B8}" type="pres">
      <dgm:prSet presAssocID="{ADBDF46A-7E0F-46FA-AEDC-443ED742261C}" presName="vert1" presStyleCnt="0"/>
      <dgm:spPr/>
    </dgm:pt>
    <dgm:pt modelId="{A399349E-4490-394C-A27A-60B5733CCAF7}" type="pres">
      <dgm:prSet presAssocID="{2C2CDCF5-FE83-4E4E-9914-666F76ECE3E2}" presName="thickLine" presStyleLbl="alignNode1" presStyleIdx="2" presStyleCnt="4"/>
      <dgm:spPr/>
    </dgm:pt>
    <dgm:pt modelId="{45933534-A049-994A-8B74-9CE9B110D1FC}" type="pres">
      <dgm:prSet presAssocID="{2C2CDCF5-FE83-4E4E-9914-666F76ECE3E2}" presName="horz1" presStyleCnt="0"/>
      <dgm:spPr/>
    </dgm:pt>
    <dgm:pt modelId="{F01DD05D-C706-1F4E-A2F9-84515FA05E1A}" type="pres">
      <dgm:prSet presAssocID="{2C2CDCF5-FE83-4E4E-9914-666F76ECE3E2}" presName="tx1" presStyleLbl="revTx" presStyleIdx="2" presStyleCnt="4"/>
      <dgm:spPr/>
    </dgm:pt>
    <dgm:pt modelId="{36210751-9E94-F44F-8478-ED4B4FF70CB8}" type="pres">
      <dgm:prSet presAssocID="{2C2CDCF5-FE83-4E4E-9914-666F76ECE3E2}" presName="vert1" presStyleCnt="0"/>
      <dgm:spPr/>
    </dgm:pt>
    <dgm:pt modelId="{389ED754-0E56-F54A-BD7E-2E9B39BA4EB2}" type="pres">
      <dgm:prSet presAssocID="{3DF624BD-5067-4101-87CE-F89A3C228830}" presName="thickLine" presStyleLbl="alignNode1" presStyleIdx="3" presStyleCnt="4"/>
      <dgm:spPr/>
    </dgm:pt>
    <dgm:pt modelId="{DBC2B6DD-AE1A-8F4C-B52C-1FE92D8F2AC7}" type="pres">
      <dgm:prSet presAssocID="{3DF624BD-5067-4101-87CE-F89A3C228830}" presName="horz1" presStyleCnt="0"/>
      <dgm:spPr/>
    </dgm:pt>
    <dgm:pt modelId="{590E7172-06B2-1F4E-9C5A-0B6D4675B8EF}" type="pres">
      <dgm:prSet presAssocID="{3DF624BD-5067-4101-87CE-F89A3C228830}" presName="tx1" presStyleLbl="revTx" presStyleIdx="3" presStyleCnt="4"/>
      <dgm:spPr/>
    </dgm:pt>
    <dgm:pt modelId="{8C97744E-4691-A840-979F-38CE331C4A13}" type="pres">
      <dgm:prSet presAssocID="{3DF624BD-5067-4101-87CE-F89A3C228830}" presName="vert1" presStyleCnt="0"/>
      <dgm:spPr/>
    </dgm:pt>
  </dgm:ptLst>
  <dgm:cxnLst>
    <dgm:cxn modelId="{FA8B350F-0B66-45D4-8A72-FCC71A1ABFEB}" srcId="{1E38ADD3-276C-4D36-B9FA-1AC02ECA6868}" destId="{3DF624BD-5067-4101-87CE-F89A3C228830}" srcOrd="3" destOrd="0" parTransId="{495775F5-A6CE-47AA-800E-621749810319}" sibTransId="{5AAFB06F-6D3E-4BB7-A380-8A649E491439}"/>
    <dgm:cxn modelId="{427FA246-8B1D-974B-9FD3-70025C3583A2}" type="presOf" srcId="{ADBDF46A-7E0F-46FA-AEDC-443ED742261C}" destId="{184CB4B6-A9BB-BC47-873C-F2F1A4B060C7}" srcOrd="0" destOrd="0" presId="urn:microsoft.com/office/officeart/2008/layout/LinedList"/>
    <dgm:cxn modelId="{7B6FD34D-23DB-46F1-8874-596AF4B341B3}" srcId="{1E38ADD3-276C-4D36-B9FA-1AC02ECA6868}" destId="{2C2CDCF5-FE83-4E4E-9914-666F76ECE3E2}" srcOrd="2" destOrd="0" parTransId="{ED2C3E9B-28E1-47DD-9A9F-36D5A77C1F05}" sibTransId="{97F493C2-BA97-46A6-8CFC-3FE4BCF2C7C2}"/>
    <dgm:cxn modelId="{6AC80DA6-FD0A-47BB-BD2F-CA81F258B0C1}" srcId="{1E38ADD3-276C-4D36-B9FA-1AC02ECA6868}" destId="{ADBDF46A-7E0F-46FA-AEDC-443ED742261C}" srcOrd="1" destOrd="0" parTransId="{DA129269-3BFE-4079-B630-5E05E6192CB0}" sibTransId="{2CDA741C-FDE9-4A2F-8024-3CA83AECACA2}"/>
    <dgm:cxn modelId="{2D5281BD-C298-48E7-985E-5649360013FD}" srcId="{1E38ADD3-276C-4D36-B9FA-1AC02ECA6868}" destId="{99999B15-2416-42E4-A943-0FDBC3683C5D}" srcOrd="0" destOrd="0" parTransId="{6E7CCD5D-F297-46DB-9837-E4E80D7503A8}" sibTransId="{6B5C347F-6052-4DF7-B4BD-ACD8AFF379A8}"/>
    <dgm:cxn modelId="{4F2356C7-20B8-8E49-AA1B-3E1E93681781}" type="presOf" srcId="{99999B15-2416-42E4-A943-0FDBC3683C5D}" destId="{62597E7B-F609-8A41-8DE4-D8F5B9E7F078}" srcOrd="0" destOrd="0" presId="urn:microsoft.com/office/officeart/2008/layout/LinedList"/>
    <dgm:cxn modelId="{ACF92FD9-AEE0-B44D-8106-4D863C986202}" type="presOf" srcId="{2C2CDCF5-FE83-4E4E-9914-666F76ECE3E2}" destId="{F01DD05D-C706-1F4E-A2F9-84515FA05E1A}" srcOrd="0" destOrd="0" presId="urn:microsoft.com/office/officeart/2008/layout/LinedList"/>
    <dgm:cxn modelId="{E0E9FDE5-6911-F540-8577-1CC63B80A3DF}" type="presOf" srcId="{3DF624BD-5067-4101-87CE-F89A3C228830}" destId="{590E7172-06B2-1F4E-9C5A-0B6D4675B8EF}" srcOrd="0" destOrd="0" presId="urn:microsoft.com/office/officeart/2008/layout/LinedList"/>
    <dgm:cxn modelId="{618294FA-E355-E347-8F6F-5455968F916A}" type="presOf" srcId="{1E38ADD3-276C-4D36-B9FA-1AC02ECA6868}" destId="{D253B53D-2F3C-F542-9C89-5672F7134D96}" srcOrd="0" destOrd="0" presId="urn:microsoft.com/office/officeart/2008/layout/LinedList"/>
    <dgm:cxn modelId="{8E59FF58-D3F4-A140-BF10-5FFD6CE0385D}" type="presParOf" srcId="{D253B53D-2F3C-F542-9C89-5672F7134D96}" destId="{68B82CBF-A78F-7F45-8347-F8323DBD11E5}" srcOrd="0" destOrd="0" presId="urn:microsoft.com/office/officeart/2008/layout/LinedList"/>
    <dgm:cxn modelId="{52642218-7292-0049-82AD-A9E17C30E722}" type="presParOf" srcId="{D253B53D-2F3C-F542-9C89-5672F7134D96}" destId="{C0279B2C-C05B-1A42-8A29-5A5EE1A00690}" srcOrd="1" destOrd="0" presId="urn:microsoft.com/office/officeart/2008/layout/LinedList"/>
    <dgm:cxn modelId="{E6322FC6-7076-1D4A-A662-16A3213B97CD}" type="presParOf" srcId="{C0279B2C-C05B-1A42-8A29-5A5EE1A00690}" destId="{62597E7B-F609-8A41-8DE4-D8F5B9E7F078}" srcOrd="0" destOrd="0" presId="urn:microsoft.com/office/officeart/2008/layout/LinedList"/>
    <dgm:cxn modelId="{817BA677-1636-0541-8A8C-6C3C90B5D02E}" type="presParOf" srcId="{C0279B2C-C05B-1A42-8A29-5A5EE1A00690}" destId="{01B4CD8A-442A-804E-BB75-8AC410CC6FAE}" srcOrd="1" destOrd="0" presId="urn:microsoft.com/office/officeart/2008/layout/LinedList"/>
    <dgm:cxn modelId="{6481F854-89D2-5443-9039-3DD091FED972}" type="presParOf" srcId="{D253B53D-2F3C-F542-9C89-5672F7134D96}" destId="{DB9ECACD-2D4D-0344-8B2F-F5EF2194E207}" srcOrd="2" destOrd="0" presId="urn:microsoft.com/office/officeart/2008/layout/LinedList"/>
    <dgm:cxn modelId="{5C48610D-5379-B142-924F-FFD321A12223}" type="presParOf" srcId="{D253B53D-2F3C-F542-9C89-5672F7134D96}" destId="{36C4565C-CE67-6E46-BA37-CD83341AD6B7}" srcOrd="3" destOrd="0" presId="urn:microsoft.com/office/officeart/2008/layout/LinedList"/>
    <dgm:cxn modelId="{45BE25C8-8FD4-754C-9FB7-4913BBB7B4CA}" type="presParOf" srcId="{36C4565C-CE67-6E46-BA37-CD83341AD6B7}" destId="{184CB4B6-A9BB-BC47-873C-F2F1A4B060C7}" srcOrd="0" destOrd="0" presId="urn:microsoft.com/office/officeart/2008/layout/LinedList"/>
    <dgm:cxn modelId="{DF63F65F-9DDE-0442-9B5F-59D60C74717D}" type="presParOf" srcId="{36C4565C-CE67-6E46-BA37-CD83341AD6B7}" destId="{34BBE6D2-99F8-5141-9463-95BDC98FC0B8}" srcOrd="1" destOrd="0" presId="urn:microsoft.com/office/officeart/2008/layout/LinedList"/>
    <dgm:cxn modelId="{84940F1F-B777-EC4C-BAFB-636684B5E732}" type="presParOf" srcId="{D253B53D-2F3C-F542-9C89-5672F7134D96}" destId="{A399349E-4490-394C-A27A-60B5733CCAF7}" srcOrd="4" destOrd="0" presId="urn:microsoft.com/office/officeart/2008/layout/LinedList"/>
    <dgm:cxn modelId="{CD725E26-01D6-D24F-AE3B-5B7156B74E9A}" type="presParOf" srcId="{D253B53D-2F3C-F542-9C89-5672F7134D96}" destId="{45933534-A049-994A-8B74-9CE9B110D1FC}" srcOrd="5" destOrd="0" presId="urn:microsoft.com/office/officeart/2008/layout/LinedList"/>
    <dgm:cxn modelId="{402DA2C4-5B1A-964B-8AB1-A40C0E2CC539}" type="presParOf" srcId="{45933534-A049-994A-8B74-9CE9B110D1FC}" destId="{F01DD05D-C706-1F4E-A2F9-84515FA05E1A}" srcOrd="0" destOrd="0" presId="urn:microsoft.com/office/officeart/2008/layout/LinedList"/>
    <dgm:cxn modelId="{D3543902-3B59-6F45-A4EF-D44B6ECA5D5C}" type="presParOf" srcId="{45933534-A049-994A-8B74-9CE9B110D1FC}" destId="{36210751-9E94-F44F-8478-ED4B4FF70CB8}" srcOrd="1" destOrd="0" presId="urn:microsoft.com/office/officeart/2008/layout/LinedList"/>
    <dgm:cxn modelId="{2CB54AF8-FA9D-4045-974E-D1935359F116}" type="presParOf" srcId="{D253B53D-2F3C-F542-9C89-5672F7134D96}" destId="{389ED754-0E56-F54A-BD7E-2E9B39BA4EB2}" srcOrd="6" destOrd="0" presId="urn:microsoft.com/office/officeart/2008/layout/LinedList"/>
    <dgm:cxn modelId="{3A879F1C-DA07-B24D-ADDE-5592B1BA7698}" type="presParOf" srcId="{D253B53D-2F3C-F542-9C89-5672F7134D96}" destId="{DBC2B6DD-AE1A-8F4C-B52C-1FE92D8F2AC7}" srcOrd="7" destOrd="0" presId="urn:microsoft.com/office/officeart/2008/layout/LinedList"/>
    <dgm:cxn modelId="{33B3153B-DAFA-1440-8EE1-686D5680D09F}" type="presParOf" srcId="{DBC2B6DD-AE1A-8F4C-B52C-1FE92D8F2AC7}" destId="{590E7172-06B2-1F4E-9C5A-0B6D4675B8EF}" srcOrd="0" destOrd="0" presId="urn:microsoft.com/office/officeart/2008/layout/LinedList"/>
    <dgm:cxn modelId="{61ECB342-7E98-CB4E-A04E-5566655BFA8A}" type="presParOf" srcId="{DBC2B6DD-AE1A-8F4C-B52C-1FE92D8F2AC7}" destId="{8C97744E-4691-A840-979F-38CE331C4A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857083-45ED-7E48-8D7A-5FC5B169A496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0BF9EC-FE90-9347-969F-1046F2EF4A41}">
      <dgm:prSet phldrT="[Text]"/>
      <dgm:spPr/>
      <dgm:t>
        <a:bodyPr/>
        <a:lstStyle/>
        <a:p>
          <a:r>
            <a:rPr lang="en-US" dirty="0"/>
            <a:t>Digital Youth Work</a:t>
          </a:r>
        </a:p>
      </dgm:t>
    </dgm:pt>
    <dgm:pt modelId="{DD10B8CB-DBE6-554A-94E3-02E446471265}" type="parTrans" cxnId="{914ECD64-9602-3C44-B4AE-D7904D43D62F}">
      <dgm:prSet/>
      <dgm:spPr/>
      <dgm:t>
        <a:bodyPr/>
        <a:lstStyle/>
        <a:p>
          <a:endParaRPr lang="en-US"/>
        </a:p>
      </dgm:t>
    </dgm:pt>
    <dgm:pt modelId="{685EA5DB-ED9C-7B4B-886E-4184F6F45AAA}" type="sibTrans" cxnId="{914ECD64-9602-3C44-B4AE-D7904D43D62F}">
      <dgm:prSet/>
      <dgm:spPr/>
      <dgm:t>
        <a:bodyPr/>
        <a:lstStyle/>
        <a:p>
          <a:endParaRPr lang="en-US"/>
        </a:p>
      </dgm:t>
    </dgm:pt>
    <dgm:pt modelId="{5854E8E7-85DD-D245-A437-A72B281DF246}">
      <dgm:prSet phldrT="[Text]"/>
      <dgm:spPr/>
      <dgm:t>
        <a:bodyPr/>
        <a:lstStyle/>
        <a:p>
          <a:r>
            <a:rPr lang="de-DE" dirty="0"/>
            <a:t>Basic </a:t>
          </a:r>
          <a:r>
            <a:rPr lang="de-DE" dirty="0" err="1"/>
            <a:t>competences</a:t>
          </a:r>
          <a:endParaRPr lang="en-US" dirty="0"/>
        </a:p>
      </dgm:t>
    </dgm:pt>
    <dgm:pt modelId="{57E6BC43-1455-6046-B6F9-6AD05F6F0390}" type="sibTrans" cxnId="{99CA0B43-7E6A-F949-8AF0-E6DBE3BF9024}">
      <dgm:prSet/>
      <dgm:spPr/>
      <dgm:t>
        <a:bodyPr/>
        <a:lstStyle/>
        <a:p>
          <a:endParaRPr lang="en-US"/>
        </a:p>
      </dgm:t>
    </dgm:pt>
    <dgm:pt modelId="{D8C6150E-E754-CA4C-BA12-BCA33406D072}" type="parTrans" cxnId="{99CA0B43-7E6A-F949-8AF0-E6DBE3BF9024}">
      <dgm:prSet/>
      <dgm:spPr/>
      <dgm:t>
        <a:bodyPr/>
        <a:lstStyle/>
        <a:p>
          <a:endParaRPr lang="en-US"/>
        </a:p>
      </dgm:t>
    </dgm:pt>
    <dgm:pt modelId="{A4E64161-6D08-1B4F-A3E0-E105EB540663}">
      <dgm:prSet phldrT="[Text]"/>
      <dgm:spPr/>
      <dgm:t>
        <a:bodyPr/>
        <a:lstStyle/>
        <a:p>
          <a:r>
            <a:rPr lang="de-DE" dirty="0"/>
            <a:t>Organisational </a:t>
          </a:r>
          <a:r>
            <a:rPr lang="de-DE" dirty="0" err="1"/>
            <a:t>framework</a:t>
          </a:r>
          <a:endParaRPr lang="en-US" dirty="0"/>
        </a:p>
      </dgm:t>
    </dgm:pt>
    <dgm:pt modelId="{1AAEBD44-5E58-8C48-90B1-CEBD0057EF23}" type="sibTrans" cxnId="{8337DC05-EF94-274F-987A-D8815F79F269}">
      <dgm:prSet/>
      <dgm:spPr/>
      <dgm:t>
        <a:bodyPr/>
        <a:lstStyle/>
        <a:p>
          <a:endParaRPr lang="en-US"/>
        </a:p>
      </dgm:t>
    </dgm:pt>
    <dgm:pt modelId="{DEB89561-C4B2-994E-BC82-9720ACC180F3}" type="parTrans" cxnId="{8337DC05-EF94-274F-987A-D8815F79F269}">
      <dgm:prSet/>
      <dgm:spPr/>
      <dgm:t>
        <a:bodyPr/>
        <a:lstStyle/>
        <a:p>
          <a:endParaRPr lang="en-US"/>
        </a:p>
      </dgm:t>
    </dgm:pt>
    <dgm:pt modelId="{4A959510-011B-A146-B218-3A9B2EBA52B4}">
      <dgm:prSet phldrT="[Text]"/>
      <dgm:spPr/>
      <dgm:t>
        <a:bodyPr/>
        <a:lstStyle/>
        <a:p>
          <a:r>
            <a:rPr lang="de-DE" dirty="0"/>
            <a:t>Open-</a:t>
          </a:r>
          <a:r>
            <a:rPr lang="de-DE" dirty="0" err="1"/>
            <a:t>minded</a:t>
          </a:r>
          <a:r>
            <a:rPr lang="de-DE" dirty="0"/>
            <a:t> </a:t>
          </a:r>
          <a:r>
            <a:rPr lang="de-DE" dirty="0" err="1"/>
            <a:t>attitude</a:t>
          </a:r>
          <a:endParaRPr lang="en-US" dirty="0"/>
        </a:p>
      </dgm:t>
    </dgm:pt>
    <dgm:pt modelId="{1D2025C7-B516-5344-874C-7F7334464AEB}" type="sibTrans" cxnId="{95BCC013-0F3E-5A41-9598-D98097C6DAFC}">
      <dgm:prSet/>
      <dgm:spPr/>
      <dgm:t>
        <a:bodyPr/>
        <a:lstStyle/>
        <a:p>
          <a:endParaRPr lang="en-US"/>
        </a:p>
      </dgm:t>
    </dgm:pt>
    <dgm:pt modelId="{720141C6-6109-3C4B-86CD-B4CA6C23D6A7}" type="parTrans" cxnId="{95BCC013-0F3E-5A41-9598-D98097C6DAFC}">
      <dgm:prSet/>
      <dgm:spPr/>
      <dgm:t>
        <a:bodyPr/>
        <a:lstStyle/>
        <a:p>
          <a:endParaRPr lang="en-US"/>
        </a:p>
      </dgm:t>
    </dgm:pt>
    <dgm:pt modelId="{D52991A4-329D-0E4E-B6BD-81286728CD09}" type="pres">
      <dgm:prSet presAssocID="{8C857083-45ED-7E48-8D7A-5FC5B169A4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B1069D1-B53B-B449-8428-285D41FC84C0}" type="pres">
      <dgm:prSet presAssocID="{E10BF9EC-FE90-9347-969F-1046F2EF4A41}" presName="centerShape" presStyleLbl="node0" presStyleIdx="0" presStyleCnt="1"/>
      <dgm:spPr/>
    </dgm:pt>
    <dgm:pt modelId="{5E89586D-A887-964F-BD52-F1D9CDCF07A8}" type="pres">
      <dgm:prSet presAssocID="{720141C6-6109-3C4B-86CD-B4CA6C23D6A7}" presName="parTrans" presStyleLbl="bgSibTrans2D1" presStyleIdx="0" presStyleCnt="3"/>
      <dgm:spPr/>
    </dgm:pt>
    <dgm:pt modelId="{492A0126-B18B-9D4D-8E8D-4A946012B9F8}" type="pres">
      <dgm:prSet presAssocID="{4A959510-011B-A146-B218-3A9B2EBA52B4}" presName="node" presStyleLbl="node1" presStyleIdx="0" presStyleCnt="3">
        <dgm:presLayoutVars>
          <dgm:bulletEnabled val="1"/>
        </dgm:presLayoutVars>
      </dgm:prSet>
      <dgm:spPr/>
    </dgm:pt>
    <dgm:pt modelId="{6392D0C1-BCE1-494F-AD9B-E4B75F289408}" type="pres">
      <dgm:prSet presAssocID="{DEB89561-C4B2-994E-BC82-9720ACC180F3}" presName="parTrans" presStyleLbl="bgSibTrans2D1" presStyleIdx="1" presStyleCnt="3"/>
      <dgm:spPr/>
    </dgm:pt>
    <dgm:pt modelId="{89ECB595-C36E-5D46-986D-1D5420C9C152}" type="pres">
      <dgm:prSet presAssocID="{A4E64161-6D08-1B4F-A3E0-E105EB540663}" presName="node" presStyleLbl="node1" presStyleIdx="1" presStyleCnt="3">
        <dgm:presLayoutVars>
          <dgm:bulletEnabled val="1"/>
        </dgm:presLayoutVars>
      </dgm:prSet>
      <dgm:spPr/>
    </dgm:pt>
    <dgm:pt modelId="{EABAAB4F-D8B6-D542-B8C4-58DB9265002C}" type="pres">
      <dgm:prSet presAssocID="{D8C6150E-E754-CA4C-BA12-BCA33406D072}" presName="parTrans" presStyleLbl="bgSibTrans2D1" presStyleIdx="2" presStyleCnt="3"/>
      <dgm:spPr/>
    </dgm:pt>
    <dgm:pt modelId="{480E0EEC-409A-D44C-B3AB-6D467E6C4BD1}" type="pres">
      <dgm:prSet presAssocID="{5854E8E7-85DD-D245-A437-A72B281DF246}" presName="node" presStyleLbl="node1" presStyleIdx="2" presStyleCnt="3">
        <dgm:presLayoutVars>
          <dgm:bulletEnabled val="1"/>
        </dgm:presLayoutVars>
      </dgm:prSet>
      <dgm:spPr/>
    </dgm:pt>
  </dgm:ptLst>
  <dgm:cxnLst>
    <dgm:cxn modelId="{8337DC05-EF94-274F-987A-D8815F79F269}" srcId="{E10BF9EC-FE90-9347-969F-1046F2EF4A41}" destId="{A4E64161-6D08-1B4F-A3E0-E105EB540663}" srcOrd="1" destOrd="0" parTransId="{DEB89561-C4B2-994E-BC82-9720ACC180F3}" sibTransId="{1AAEBD44-5E58-8C48-90B1-CEBD0057EF23}"/>
    <dgm:cxn modelId="{95BCC013-0F3E-5A41-9598-D98097C6DAFC}" srcId="{E10BF9EC-FE90-9347-969F-1046F2EF4A41}" destId="{4A959510-011B-A146-B218-3A9B2EBA52B4}" srcOrd="0" destOrd="0" parTransId="{720141C6-6109-3C4B-86CD-B4CA6C23D6A7}" sibTransId="{1D2025C7-B516-5344-874C-7F7334464AEB}"/>
    <dgm:cxn modelId="{7B4DF013-CA15-CF45-8CE0-C5E525A17EFA}" type="presOf" srcId="{A4E64161-6D08-1B4F-A3E0-E105EB540663}" destId="{89ECB595-C36E-5D46-986D-1D5420C9C152}" srcOrd="0" destOrd="0" presId="urn:microsoft.com/office/officeart/2005/8/layout/radial4"/>
    <dgm:cxn modelId="{99CA0B43-7E6A-F949-8AF0-E6DBE3BF9024}" srcId="{E10BF9EC-FE90-9347-969F-1046F2EF4A41}" destId="{5854E8E7-85DD-D245-A437-A72B281DF246}" srcOrd="2" destOrd="0" parTransId="{D8C6150E-E754-CA4C-BA12-BCA33406D072}" sibTransId="{57E6BC43-1455-6046-B6F9-6AD05F6F0390}"/>
    <dgm:cxn modelId="{C0432A59-B921-AA4B-845C-EDE2EC4D9276}" type="presOf" srcId="{E10BF9EC-FE90-9347-969F-1046F2EF4A41}" destId="{5B1069D1-B53B-B449-8428-285D41FC84C0}" srcOrd="0" destOrd="0" presId="urn:microsoft.com/office/officeart/2005/8/layout/radial4"/>
    <dgm:cxn modelId="{E4A36961-1546-844E-BEBA-CDB46CEBB1F3}" type="presOf" srcId="{8C857083-45ED-7E48-8D7A-5FC5B169A496}" destId="{D52991A4-329D-0E4E-B6BD-81286728CD09}" srcOrd="0" destOrd="0" presId="urn:microsoft.com/office/officeart/2005/8/layout/radial4"/>
    <dgm:cxn modelId="{914ECD64-9602-3C44-B4AE-D7904D43D62F}" srcId="{8C857083-45ED-7E48-8D7A-5FC5B169A496}" destId="{E10BF9EC-FE90-9347-969F-1046F2EF4A41}" srcOrd="0" destOrd="0" parTransId="{DD10B8CB-DBE6-554A-94E3-02E446471265}" sibTransId="{685EA5DB-ED9C-7B4B-886E-4184F6F45AAA}"/>
    <dgm:cxn modelId="{8B522265-23A9-F741-B84B-AF654B10D89B}" type="presOf" srcId="{D8C6150E-E754-CA4C-BA12-BCA33406D072}" destId="{EABAAB4F-D8B6-D542-B8C4-58DB9265002C}" srcOrd="0" destOrd="0" presId="urn:microsoft.com/office/officeart/2005/8/layout/radial4"/>
    <dgm:cxn modelId="{0BEE2281-F3AC-DF4B-8550-D87436A0AB53}" type="presOf" srcId="{4A959510-011B-A146-B218-3A9B2EBA52B4}" destId="{492A0126-B18B-9D4D-8E8D-4A946012B9F8}" srcOrd="0" destOrd="0" presId="urn:microsoft.com/office/officeart/2005/8/layout/radial4"/>
    <dgm:cxn modelId="{8127B2A9-2396-7844-B9E2-68D04B23AC3E}" type="presOf" srcId="{DEB89561-C4B2-994E-BC82-9720ACC180F3}" destId="{6392D0C1-BCE1-494F-AD9B-E4B75F289408}" srcOrd="0" destOrd="0" presId="urn:microsoft.com/office/officeart/2005/8/layout/radial4"/>
    <dgm:cxn modelId="{D77C59C2-64DA-DF4B-BCD2-731BC2394F10}" type="presOf" srcId="{720141C6-6109-3C4B-86CD-B4CA6C23D6A7}" destId="{5E89586D-A887-964F-BD52-F1D9CDCF07A8}" srcOrd="0" destOrd="0" presId="urn:microsoft.com/office/officeart/2005/8/layout/radial4"/>
    <dgm:cxn modelId="{B241C4CC-A4EF-3748-BF4E-F5B941AF80F0}" type="presOf" srcId="{5854E8E7-85DD-D245-A437-A72B281DF246}" destId="{480E0EEC-409A-D44C-B3AB-6D467E6C4BD1}" srcOrd="0" destOrd="0" presId="urn:microsoft.com/office/officeart/2005/8/layout/radial4"/>
    <dgm:cxn modelId="{DCB89A2F-3D34-C146-8F00-D274B932E2F8}" type="presParOf" srcId="{D52991A4-329D-0E4E-B6BD-81286728CD09}" destId="{5B1069D1-B53B-B449-8428-285D41FC84C0}" srcOrd="0" destOrd="0" presId="urn:microsoft.com/office/officeart/2005/8/layout/radial4"/>
    <dgm:cxn modelId="{9FB5EF9F-A20D-864D-83CE-815DB8B399F3}" type="presParOf" srcId="{D52991A4-329D-0E4E-B6BD-81286728CD09}" destId="{5E89586D-A887-964F-BD52-F1D9CDCF07A8}" srcOrd="1" destOrd="0" presId="urn:microsoft.com/office/officeart/2005/8/layout/radial4"/>
    <dgm:cxn modelId="{F838684D-AC76-9743-A3A6-59F7177E2B7F}" type="presParOf" srcId="{D52991A4-329D-0E4E-B6BD-81286728CD09}" destId="{492A0126-B18B-9D4D-8E8D-4A946012B9F8}" srcOrd="2" destOrd="0" presId="urn:microsoft.com/office/officeart/2005/8/layout/radial4"/>
    <dgm:cxn modelId="{A44EA7BD-4754-7A47-9364-CB7EA3E6BC20}" type="presParOf" srcId="{D52991A4-329D-0E4E-B6BD-81286728CD09}" destId="{6392D0C1-BCE1-494F-AD9B-E4B75F289408}" srcOrd="3" destOrd="0" presId="urn:microsoft.com/office/officeart/2005/8/layout/radial4"/>
    <dgm:cxn modelId="{83E3CB27-F89D-0C40-8232-FC2962C2F668}" type="presParOf" srcId="{D52991A4-329D-0E4E-B6BD-81286728CD09}" destId="{89ECB595-C36E-5D46-986D-1D5420C9C152}" srcOrd="4" destOrd="0" presId="urn:microsoft.com/office/officeart/2005/8/layout/radial4"/>
    <dgm:cxn modelId="{7A29F84E-6A30-2E45-AC02-1FF5C156DF36}" type="presParOf" srcId="{D52991A4-329D-0E4E-B6BD-81286728CD09}" destId="{EABAAB4F-D8B6-D542-B8C4-58DB9265002C}" srcOrd="5" destOrd="0" presId="urn:microsoft.com/office/officeart/2005/8/layout/radial4"/>
    <dgm:cxn modelId="{29D72FCF-775F-5F4A-A881-E3C0F385A252}" type="presParOf" srcId="{D52991A4-329D-0E4E-B6BD-81286728CD09}" destId="{480E0EEC-409A-D44C-B3AB-6D467E6C4BD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82CBF-A78F-7F45-8347-F8323DBD11E5}">
      <dsp:nvSpPr>
        <dsp:cNvPr id="0" name=""/>
        <dsp:cNvSpPr/>
      </dsp:nvSpPr>
      <dsp:spPr>
        <a:xfrm>
          <a:off x="0" y="0"/>
          <a:ext cx="626903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597E7B-F609-8A41-8DE4-D8F5B9E7F078}">
      <dsp:nvSpPr>
        <dsp:cNvPr id="0" name=""/>
        <dsp:cNvSpPr/>
      </dsp:nvSpPr>
      <dsp:spPr>
        <a:xfrm>
          <a:off x="0" y="0"/>
          <a:ext cx="6269038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100" kern="1200"/>
            <a:t>Digitality and youth</a:t>
          </a:r>
          <a:endParaRPr lang="en-US" sz="4100" kern="1200"/>
        </a:p>
      </dsp:txBody>
      <dsp:txXfrm>
        <a:off x="0" y="0"/>
        <a:ext cx="6269038" cy="1393031"/>
      </dsp:txXfrm>
    </dsp:sp>
    <dsp:sp modelId="{DB9ECACD-2D4D-0344-8B2F-F5EF2194E207}">
      <dsp:nvSpPr>
        <dsp:cNvPr id="0" name=""/>
        <dsp:cNvSpPr/>
      </dsp:nvSpPr>
      <dsp:spPr>
        <a:xfrm>
          <a:off x="0" y="1393031"/>
          <a:ext cx="626903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4CB4B6-A9BB-BC47-873C-F2F1A4B060C7}">
      <dsp:nvSpPr>
        <dsp:cNvPr id="0" name=""/>
        <dsp:cNvSpPr/>
      </dsp:nvSpPr>
      <dsp:spPr>
        <a:xfrm>
          <a:off x="0" y="1393031"/>
          <a:ext cx="6269038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100" kern="1200"/>
            <a:t>Challenges for professionals</a:t>
          </a:r>
          <a:endParaRPr lang="en-US" sz="4100" kern="1200"/>
        </a:p>
      </dsp:txBody>
      <dsp:txXfrm>
        <a:off x="0" y="1393031"/>
        <a:ext cx="6269038" cy="1393031"/>
      </dsp:txXfrm>
    </dsp:sp>
    <dsp:sp modelId="{A399349E-4490-394C-A27A-60B5733CCAF7}">
      <dsp:nvSpPr>
        <dsp:cNvPr id="0" name=""/>
        <dsp:cNvSpPr/>
      </dsp:nvSpPr>
      <dsp:spPr>
        <a:xfrm>
          <a:off x="0" y="2786062"/>
          <a:ext cx="6269038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DD05D-C706-1F4E-A2F9-84515FA05E1A}">
      <dsp:nvSpPr>
        <dsp:cNvPr id="0" name=""/>
        <dsp:cNvSpPr/>
      </dsp:nvSpPr>
      <dsp:spPr>
        <a:xfrm>
          <a:off x="0" y="2786062"/>
          <a:ext cx="6269038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YOWOMO2.0</a:t>
          </a:r>
        </a:p>
      </dsp:txBody>
      <dsp:txXfrm>
        <a:off x="0" y="2786062"/>
        <a:ext cx="6269038" cy="1393031"/>
      </dsp:txXfrm>
    </dsp:sp>
    <dsp:sp modelId="{389ED754-0E56-F54A-BD7E-2E9B39BA4EB2}">
      <dsp:nvSpPr>
        <dsp:cNvPr id="0" name=""/>
        <dsp:cNvSpPr/>
      </dsp:nvSpPr>
      <dsp:spPr>
        <a:xfrm>
          <a:off x="0" y="4179093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0E7172-06B2-1F4E-9C5A-0B6D4675B8EF}">
      <dsp:nvSpPr>
        <dsp:cNvPr id="0" name=""/>
        <dsp:cNvSpPr/>
      </dsp:nvSpPr>
      <dsp:spPr>
        <a:xfrm>
          <a:off x="0" y="4179093"/>
          <a:ext cx="6269038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100" kern="1200"/>
            <a:t>YOWOMO2.0-Train</a:t>
          </a:r>
          <a:endParaRPr lang="en-US" sz="4100" kern="1200"/>
        </a:p>
      </dsp:txBody>
      <dsp:txXfrm>
        <a:off x="0" y="4179093"/>
        <a:ext cx="6269038" cy="13930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1069D1-B53B-B449-8428-285D41FC84C0}">
      <dsp:nvSpPr>
        <dsp:cNvPr id="0" name=""/>
        <dsp:cNvSpPr/>
      </dsp:nvSpPr>
      <dsp:spPr>
        <a:xfrm>
          <a:off x="4265184" y="2364917"/>
          <a:ext cx="1985230" cy="19852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Digital Youth Work</a:t>
          </a:r>
        </a:p>
      </dsp:txBody>
      <dsp:txXfrm>
        <a:off x="4555914" y="2655647"/>
        <a:ext cx="1403770" cy="1403770"/>
      </dsp:txXfrm>
    </dsp:sp>
    <dsp:sp modelId="{5E89586D-A887-964F-BD52-F1D9CDCF07A8}">
      <dsp:nvSpPr>
        <dsp:cNvPr id="0" name=""/>
        <dsp:cNvSpPr/>
      </dsp:nvSpPr>
      <dsp:spPr>
        <a:xfrm rot="12900000">
          <a:off x="2988885" y="2018372"/>
          <a:ext cx="1520825" cy="56579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2A0126-B18B-9D4D-8E8D-4A946012B9F8}">
      <dsp:nvSpPr>
        <dsp:cNvPr id="0" name=""/>
        <dsp:cNvSpPr/>
      </dsp:nvSpPr>
      <dsp:spPr>
        <a:xfrm>
          <a:off x="2183419" y="1110725"/>
          <a:ext cx="1885968" cy="15087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Open-</a:t>
          </a:r>
          <a:r>
            <a:rPr lang="de-DE" sz="2200" kern="1200" dirty="0" err="1"/>
            <a:t>minded</a:t>
          </a:r>
          <a:r>
            <a:rPr lang="de-DE" sz="2200" kern="1200" dirty="0"/>
            <a:t> </a:t>
          </a:r>
          <a:r>
            <a:rPr lang="de-DE" sz="2200" kern="1200" dirty="0" err="1"/>
            <a:t>attitude</a:t>
          </a:r>
          <a:endParaRPr lang="en-US" sz="2200" kern="1200" dirty="0"/>
        </a:p>
      </dsp:txBody>
      <dsp:txXfrm>
        <a:off x="2227610" y="1154916"/>
        <a:ext cx="1797586" cy="1420393"/>
      </dsp:txXfrm>
    </dsp:sp>
    <dsp:sp modelId="{6392D0C1-BCE1-494F-AD9B-E4B75F289408}">
      <dsp:nvSpPr>
        <dsp:cNvPr id="0" name=""/>
        <dsp:cNvSpPr/>
      </dsp:nvSpPr>
      <dsp:spPr>
        <a:xfrm rot="16200000">
          <a:off x="4497387" y="1233095"/>
          <a:ext cx="1520825" cy="56579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ECB595-C36E-5D46-986D-1D5420C9C152}">
      <dsp:nvSpPr>
        <dsp:cNvPr id="0" name=""/>
        <dsp:cNvSpPr/>
      </dsp:nvSpPr>
      <dsp:spPr>
        <a:xfrm>
          <a:off x="4314815" y="1190"/>
          <a:ext cx="1885968" cy="15087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Organisational </a:t>
          </a:r>
          <a:r>
            <a:rPr lang="de-DE" sz="2200" kern="1200" dirty="0" err="1"/>
            <a:t>framework</a:t>
          </a:r>
          <a:endParaRPr lang="en-US" sz="2200" kern="1200" dirty="0"/>
        </a:p>
      </dsp:txBody>
      <dsp:txXfrm>
        <a:off x="4359006" y="45381"/>
        <a:ext cx="1797586" cy="1420393"/>
      </dsp:txXfrm>
    </dsp:sp>
    <dsp:sp modelId="{EABAAB4F-D8B6-D542-B8C4-58DB9265002C}">
      <dsp:nvSpPr>
        <dsp:cNvPr id="0" name=""/>
        <dsp:cNvSpPr/>
      </dsp:nvSpPr>
      <dsp:spPr>
        <a:xfrm rot="19500000">
          <a:off x="6005889" y="2018372"/>
          <a:ext cx="1520825" cy="56579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0E0EEC-409A-D44C-B3AB-6D467E6C4BD1}">
      <dsp:nvSpPr>
        <dsp:cNvPr id="0" name=""/>
        <dsp:cNvSpPr/>
      </dsp:nvSpPr>
      <dsp:spPr>
        <a:xfrm>
          <a:off x="6446211" y="1110725"/>
          <a:ext cx="1885968" cy="15087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Basic </a:t>
          </a:r>
          <a:r>
            <a:rPr lang="de-DE" sz="2200" kern="1200" dirty="0" err="1"/>
            <a:t>competences</a:t>
          </a:r>
          <a:endParaRPr lang="en-US" sz="2200" kern="1200" dirty="0"/>
        </a:p>
      </dsp:txBody>
      <dsp:txXfrm>
        <a:off x="6490402" y="1154916"/>
        <a:ext cx="1797586" cy="1420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D9565-800A-5841-BDB1-2322AF3DC9F3}" type="datetimeFigureOut">
              <a:rPr lang="de-DE" smtClean="0"/>
              <a:t>18.03.19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C09E7-EFAB-C54E-8F35-86652BCD94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011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4803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0CAFA-DA6A-E441-9763-F3F2C207CA9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488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845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6715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5091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6328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3541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314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00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2938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728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6527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805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306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58243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7981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477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4793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C09E7-EFAB-C54E-8F35-86652BCD9448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913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32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355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64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335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79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07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004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53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88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52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7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smtClean="0"/>
              <a:t>3/18/19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46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tiff"/><Relationship Id="rId7" Type="http://schemas.openxmlformats.org/officeDocument/2006/relationships/image" Target="../media/image20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tiff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iff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f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31">
            <a:extLst>
              <a:ext uri="{FF2B5EF4-FFF2-40B4-BE49-F238E27FC236}">
                <a16:creationId xmlns:a16="http://schemas.microsoft.com/office/drawing/2014/main" id="{D8A21BF9-C2DE-4A37-AE23-C16F0D4F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33">
            <a:extLst>
              <a:ext uri="{FF2B5EF4-FFF2-40B4-BE49-F238E27FC236}">
                <a16:creationId xmlns:a16="http://schemas.microsoft.com/office/drawing/2014/main" id="{AFA15A4C-74E1-44B3-868A-871A6975E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7C25E20C-B57C-43E2-806E-B27E273449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5E61E93E-7EA3-45B0-B46B-776CCAAA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090265B2-13D2-4AF4-8A33-B812505A1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33FE6C9E-837C-4EEA-9A0C-4848247A8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FBF07295-67C5-4EEF-A351-F3E9BDCE5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4D3578DF-AEA8-49FA-B33F-3717596D2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B832B259-738E-4480-AB04-D13D8EEDE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7ACF9EC1-B20A-4A20-AA7A-97F13C84B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CCBAC7CA-9794-4769-B554-61754F8DD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ADF4B468-5C16-4319-AA49-39430479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F24CF14C-D1B5-4093-84DE-3A9B8AECAD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54E74D8F-4CFB-445E-9A5A-374799936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C3CDF05C-F935-4C91-892A-4C0BD78BB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275BCDE7-5D6B-404C-B99B-2477F84DC4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5A8BA59D-909B-474C-95AE-A18BE3B5A3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35525169-6CDA-4CF4-BBBC-B69EB7419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B12539C9-DA6A-4663-BBD1-3E6F2716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EF34B18E-DFB9-4602-9E39-35C674A57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3">
              <a:extLst>
                <a:ext uri="{FF2B5EF4-FFF2-40B4-BE49-F238E27FC236}">
                  <a16:creationId xmlns:a16="http://schemas.microsoft.com/office/drawing/2014/main" id="{962C158D-66FE-4267-81F8-AE5800756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45C6BCC-CBAB-47AD-B329-FE2689C83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6509954" cy="4477933"/>
            <a:chOff x="807084" y="1186483"/>
            <a:chExt cx="6509954" cy="4477933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E515335-3E8F-4CFB-BF91-9676E41BE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846" y="1186483"/>
              <a:ext cx="6508430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Isosceles Triangle 39">
              <a:extLst>
                <a:ext uri="{FF2B5EF4-FFF2-40B4-BE49-F238E27FC236}">
                  <a16:creationId xmlns:a16="http://schemas.microsoft.com/office/drawing/2014/main" id="{2F7EFFB3-F1EE-410E-8A17-91EAE3F3D7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3858445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32C05D6-54A4-496C-A53B-82984FE7F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6509954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95416" y="1154922"/>
            <a:ext cx="6337230" cy="4073932"/>
          </a:xfrm>
        </p:spPr>
        <p:txBody>
          <a:bodyPr>
            <a:normAutofit/>
          </a:bodyPr>
          <a:lstStyle/>
          <a:p>
            <a:r>
              <a:rPr lang="de-DE" sz="5700" dirty="0">
                <a:solidFill>
                  <a:srgbClr val="FFFFFF"/>
                </a:solidFill>
              </a:rPr>
              <a:t>YOWOMO</a:t>
            </a:r>
          </a:p>
          <a:p>
            <a:endParaRPr lang="de-DE" sz="1050" dirty="0">
              <a:solidFill>
                <a:srgbClr val="FFFFFF"/>
              </a:solidFill>
            </a:endParaRPr>
          </a:p>
          <a:p>
            <a:endParaRPr lang="en" dirty="0">
              <a:solidFill>
                <a:srgbClr val="FFFFFF"/>
              </a:solidFill>
            </a:endParaRPr>
          </a:p>
          <a:p>
            <a:r>
              <a:rPr lang="en" dirty="0">
                <a:solidFill>
                  <a:srgbClr val="FFFFFF"/>
                </a:solidFill>
              </a:rPr>
              <a:t>Education and Training for Youth Work </a:t>
            </a:r>
          </a:p>
          <a:p>
            <a:r>
              <a:rPr lang="en" dirty="0">
                <a:solidFill>
                  <a:srgbClr val="FFFFFF"/>
                </a:solidFill>
              </a:rPr>
              <a:t>in the Age of Smartphones and Social Media</a:t>
            </a:r>
            <a:endParaRPr lang="de-DE" sz="13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de-DE" sz="13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de-DE" sz="13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de-DE" sz="13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Lutz Siemer, </a:t>
            </a:r>
            <a:r>
              <a:rPr lang="de-DE" sz="1300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coordinator</a:t>
            </a:r>
            <a:r>
              <a:rPr lang="de-DE" sz="13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YOWOMO2.0 &amp; YOWOMO2.0-Train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659A6D9-BA77-4E6D-AF96-1CE47E0B2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1485" y="0"/>
            <a:ext cx="4068871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82F9300-09E4-C64B-BADF-6F5CB9A03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7319" y="313441"/>
            <a:ext cx="3093718" cy="1856231"/>
          </a:xfrm>
          <a:prstGeom prst="rect">
            <a:avLst/>
          </a:prstGeom>
          <a:ln w="9525">
            <a:solidFill>
              <a:schemeClr val="bg1"/>
            </a:solidFill>
          </a:ln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677" y="2919979"/>
            <a:ext cx="3429000" cy="1014147"/>
          </a:xfrm>
          <a:prstGeom prst="rect">
            <a:avLst/>
          </a:prstGeom>
          <a:ln w="9525">
            <a:solidFill>
              <a:schemeClr val="bg1"/>
            </a:solidFill>
          </a:ln>
        </p:spPr>
      </p:pic>
      <p:pic>
        <p:nvPicPr>
          <p:cNvPr id="5" name="Bild 4" descr="Ein Bild, das Flasche, Himmel enthält.&#10;&#10;&#10;&#10;Automatisch generierte Beschreibu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677" y="5251500"/>
            <a:ext cx="3429000" cy="745807"/>
          </a:xfrm>
          <a:prstGeom prst="rect">
            <a:avLst/>
          </a:prstGeom>
          <a:ln w="952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0430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7937" y="5770995"/>
            <a:ext cx="6330960" cy="950375"/>
          </a:xfrm>
        </p:spPr>
        <p:txBody>
          <a:bodyPr>
            <a:noAutofit/>
          </a:bodyPr>
          <a:lstStyle/>
          <a:p>
            <a:r>
              <a:rPr lang="de-DE" sz="3200" dirty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de-DE" sz="3200" dirty="0" err="1">
                <a:latin typeface="Arial" charset="0"/>
                <a:ea typeface="Arial" charset="0"/>
                <a:cs typeface="Arial" charset="0"/>
              </a:rPr>
              <a:t>picture</a:t>
            </a:r>
            <a:r>
              <a:rPr lang="de-DE" sz="32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sz="3200" dirty="0" err="1">
                <a:latin typeface="Arial" charset="0"/>
                <a:ea typeface="Arial" charset="0"/>
                <a:cs typeface="Arial" charset="0"/>
              </a:rPr>
              <a:t>tells</a:t>
            </a:r>
            <a:r>
              <a:rPr lang="de-DE" sz="3200" dirty="0">
                <a:latin typeface="Arial" charset="0"/>
                <a:ea typeface="Arial" charset="0"/>
                <a:cs typeface="Arial" charset="0"/>
              </a:rPr>
              <a:t> a </a:t>
            </a:r>
            <a:r>
              <a:rPr lang="de-DE" sz="3200" dirty="0" err="1">
                <a:latin typeface="Arial" charset="0"/>
                <a:ea typeface="Arial" charset="0"/>
                <a:cs typeface="Arial" charset="0"/>
              </a:rPr>
              <a:t>thousand</a:t>
            </a:r>
            <a:r>
              <a:rPr lang="de-DE" sz="32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sz="3200" dirty="0" err="1">
                <a:latin typeface="Arial" charset="0"/>
                <a:ea typeface="Arial" charset="0"/>
                <a:cs typeface="Arial" charset="0"/>
              </a:rPr>
              <a:t>words</a:t>
            </a:r>
            <a:endParaRPr lang="de-DE" sz="3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6" b="11144"/>
          <a:stretch/>
        </p:blipFill>
        <p:spPr>
          <a:xfrm>
            <a:off x="0" y="-18326"/>
            <a:ext cx="12192000" cy="5529143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A151AA3-311F-AA4C-969D-C5D42B36E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224" y="5976182"/>
            <a:ext cx="1435500" cy="540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36B64F4-F031-3B40-B065-C33027EC08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4" t="6603" r="1826" b="3443"/>
          <a:stretch/>
        </p:blipFill>
        <p:spPr>
          <a:xfrm>
            <a:off x="8644909" y="5976182"/>
            <a:ext cx="1912314" cy="54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0CCD847-F7EB-0A43-A686-35055E1FDB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8408" y="5976182"/>
            <a:ext cx="89565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57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Content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Untertitel 2">
            <a:extLst>
              <a:ext uri="{FF2B5EF4-FFF2-40B4-BE49-F238E27FC236}">
                <a16:creationId xmlns:a16="http://schemas.microsoft.com/office/drawing/2014/main" id="{E3AE25A4-E8B8-4FB4-83B7-56FA99A59E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177183"/>
              </p:ext>
            </p:extLst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2984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Digitalisation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Tijdelijke aanduiding voor inhoud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" b="137"/>
          <a:stretch/>
        </p:blipFill>
        <p:spPr>
          <a:xfrm>
            <a:off x="20" y="10"/>
            <a:ext cx="6095974" cy="4252522"/>
          </a:xfrm>
          <a:prstGeom prst="rect">
            <a:avLst/>
          </a:prstGeom>
        </p:spPr>
      </p:pic>
      <p:pic>
        <p:nvPicPr>
          <p:cNvPr id="7" name="Tijdelijke aanduiding voor inhoud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"/>
          <a:stretch/>
        </p:blipFill>
        <p:spPr>
          <a:xfrm>
            <a:off x="6095999" y="-681"/>
            <a:ext cx="6096001" cy="425321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8339CD5B-DC9B-594B-9816-46E3017EBF65}"/>
              </a:ext>
            </a:extLst>
          </p:cNvPr>
          <p:cNvSpPr txBox="1"/>
          <p:nvPr/>
        </p:nvSpPr>
        <p:spPr>
          <a:xfrm>
            <a:off x="2668522" y="5987092"/>
            <a:ext cx="699582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spcBef>
                <a:spcPts val="1000"/>
              </a:spcBef>
            </a:pPr>
            <a:r>
              <a:rPr lang="de-DE" sz="1100" dirty="0">
                <a:latin typeface="Arial" charset="0"/>
                <a:ea typeface="Arial" charset="0"/>
                <a:cs typeface="Arial" charset="0"/>
              </a:rPr>
              <a:t>Wood, J. B. (2014). B4B: </a:t>
            </a:r>
            <a:r>
              <a:rPr lang="de-DE" sz="1100" dirty="0" err="1">
                <a:latin typeface="Arial" charset="0"/>
                <a:ea typeface="Arial" charset="0"/>
                <a:cs typeface="Arial" charset="0"/>
              </a:rPr>
              <a:t>How</a:t>
            </a:r>
            <a:r>
              <a:rPr lang="de-DE" sz="1100" dirty="0">
                <a:latin typeface="Arial" charset="0"/>
                <a:ea typeface="Arial" charset="0"/>
                <a:cs typeface="Arial" charset="0"/>
              </a:rPr>
              <a:t> Technology </a:t>
            </a:r>
            <a:r>
              <a:rPr lang="de-DE" sz="1100" dirty="0" err="1"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de-DE" sz="1100" dirty="0">
                <a:latin typeface="Arial" charset="0"/>
                <a:ea typeface="Arial" charset="0"/>
                <a:cs typeface="Arial" charset="0"/>
              </a:rPr>
              <a:t> Big Data Are </a:t>
            </a:r>
            <a:r>
              <a:rPr lang="de-DE" sz="1100" dirty="0" err="1">
                <a:latin typeface="Arial" charset="0"/>
                <a:ea typeface="Arial" charset="0"/>
                <a:cs typeface="Arial" charset="0"/>
              </a:rPr>
              <a:t>Reinventing</a:t>
            </a:r>
            <a:r>
              <a:rPr lang="de-DE" sz="11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sz="1100" dirty="0" err="1">
                <a:latin typeface="Arial" charset="0"/>
                <a:ea typeface="Arial" charset="0"/>
                <a:cs typeface="Arial" charset="0"/>
              </a:rPr>
              <a:t>the</a:t>
            </a:r>
            <a:r>
              <a:rPr lang="de-DE" sz="1100" dirty="0">
                <a:latin typeface="Arial" charset="0"/>
                <a:ea typeface="Arial" charset="0"/>
                <a:cs typeface="Arial" charset="0"/>
              </a:rPr>
              <a:t> Customer-</a:t>
            </a:r>
            <a:r>
              <a:rPr lang="de-DE" sz="1100" dirty="0" err="1">
                <a:latin typeface="Arial" charset="0"/>
                <a:ea typeface="Arial" charset="0"/>
                <a:cs typeface="Arial" charset="0"/>
              </a:rPr>
              <a:t>Supplier</a:t>
            </a:r>
            <a:r>
              <a:rPr lang="de-DE" sz="11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sz="1100" dirty="0" err="1">
                <a:latin typeface="Arial" charset="0"/>
                <a:ea typeface="Arial" charset="0"/>
                <a:cs typeface="Arial" charset="0"/>
              </a:rPr>
              <a:t>Relationship</a:t>
            </a:r>
            <a:endParaRPr lang="de-DE" sz="1100" dirty="0">
              <a:latin typeface="Arial" charset="0"/>
              <a:ea typeface="Arial" charset="0"/>
              <a:cs typeface="Arial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1725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6BEB482-6CE7-4D6C-AC19-BDA464730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33">
            <a:extLst>
              <a:ext uri="{FF2B5EF4-FFF2-40B4-BE49-F238E27FC236}">
                <a16:creationId xmlns:a16="http://schemas.microsoft.com/office/drawing/2014/main" id="{AB948C00-58B8-4380-A1A8-49F7136B1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662512" cy="6858000"/>
          </a:xfrm>
          <a:custGeom>
            <a:avLst/>
            <a:gdLst>
              <a:gd name="connsiteX0" fmla="*/ 0 w 7662512"/>
              <a:gd name="connsiteY0" fmla="*/ 0 h 6858000"/>
              <a:gd name="connsiteX1" fmla="*/ 1175396 w 7662512"/>
              <a:gd name="connsiteY1" fmla="*/ 0 h 6858000"/>
              <a:gd name="connsiteX2" fmla="*/ 3025507 w 7662512"/>
              <a:gd name="connsiteY2" fmla="*/ 0 h 6858000"/>
              <a:gd name="connsiteX3" fmla="*/ 7662512 w 7662512"/>
              <a:gd name="connsiteY3" fmla="*/ 0 h 6858000"/>
              <a:gd name="connsiteX4" fmla="*/ 7662512 w 7662512"/>
              <a:gd name="connsiteY4" fmla="*/ 1900238 h 6858000"/>
              <a:gd name="connsiteX5" fmla="*/ 7292096 w 7662512"/>
              <a:gd name="connsiteY5" fmla="*/ 2178050 h 6858000"/>
              <a:gd name="connsiteX6" fmla="*/ 7287862 w 7662512"/>
              <a:gd name="connsiteY6" fmla="*/ 2184400 h 6858000"/>
              <a:gd name="connsiteX7" fmla="*/ 7281512 w 7662512"/>
              <a:gd name="connsiteY7" fmla="*/ 2193925 h 6858000"/>
              <a:gd name="connsiteX8" fmla="*/ 7275162 w 7662512"/>
              <a:gd name="connsiteY8" fmla="*/ 2201863 h 6858000"/>
              <a:gd name="connsiteX9" fmla="*/ 7275162 w 7662512"/>
              <a:gd name="connsiteY9" fmla="*/ 2211388 h 6858000"/>
              <a:gd name="connsiteX10" fmla="*/ 7275162 w 7662512"/>
              <a:gd name="connsiteY10" fmla="*/ 2220913 h 6858000"/>
              <a:gd name="connsiteX11" fmla="*/ 7281512 w 7662512"/>
              <a:gd name="connsiteY11" fmla="*/ 2228850 h 6858000"/>
              <a:gd name="connsiteX12" fmla="*/ 7287862 w 7662512"/>
              <a:gd name="connsiteY12" fmla="*/ 2238375 h 6858000"/>
              <a:gd name="connsiteX13" fmla="*/ 7292096 w 7662512"/>
              <a:gd name="connsiteY13" fmla="*/ 2244725 h 6858000"/>
              <a:gd name="connsiteX14" fmla="*/ 7662512 w 7662512"/>
              <a:gd name="connsiteY14" fmla="*/ 2522538 h 6858000"/>
              <a:gd name="connsiteX15" fmla="*/ 7662512 w 7662512"/>
              <a:gd name="connsiteY15" fmla="*/ 6858000 h 6858000"/>
              <a:gd name="connsiteX16" fmla="*/ 3025507 w 7662512"/>
              <a:gd name="connsiteY16" fmla="*/ 6858000 h 6858000"/>
              <a:gd name="connsiteX17" fmla="*/ 1175396 w 7662512"/>
              <a:gd name="connsiteY17" fmla="*/ 6858000 h 6858000"/>
              <a:gd name="connsiteX18" fmla="*/ 0 w 7662512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62512" h="6858000">
                <a:moveTo>
                  <a:pt x="0" y="0"/>
                </a:moveTo>
                <a:lnTo>
                  <a:pt x="1175396" y="0"/>
                </a:lnTo>
                <a:lnTo>
                  <a:pt x="3025507" y="0"/>
                </a:lnTo>
                <a:lnTo>
                  <a:pt x="7662512" y="0"/>
                </a:lnTo>
                <a:lnTo>
                  <a:pt x="7662512" y="1900238"/>
                </a:lnTo>
                <a:lnTo>
                  <a:pt x="7292096" y="2178050"/>
                </a:lnTo>
                <a:lnTo>
                  <a:pt x="7287862" y="2184400"/>
                </a:lnTo>
                <a:lnTo>
                  <a:pt x="7281512" y="2193925"/>
                </a:lnTo>
                <a:lnTo>
                  <a:pt x="7275162" y="2201863"/>
                </a:lnTo>
                <a:lnTo>
                  <a:pt x="7275162" y="2211388"/>
                </a:lnTo>
                <a:lnTo>
                  <a:pt x="7275162" y="2220913"/>
                </a:lnTo>
                <a:lnTo>
                  <a:pt x="7281512" y="2228850"/>
                </a:lnTo>
                <a:lnTo>
                  <a:pt x="7287862" y="2238375"/>
                </a:lnTo>
                <a:lnTo>
                  <a:pt x="7292096" y="2244725"/>
                </a:lnTo>
                <a:lnTo>
                  <a:pt x="7662512" y="2522538"/>
                </a:lnTo>
                <a:lnTo>
                  <a:pt x="7662512" y="6858000"/>
                </a:lnTo>
                <a:lnTo>
                  <a:pt x="3025507" y="6858000"/>
                </a:lnTo>
                <a:lnTo>
                  <a:pt x="117539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C2D322-E46B-0045-8D60-23F538FA2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958639"/>
            <a:ext cx="5986112" cy="521832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“I've come up with a set of rules that describe our reactions to technologies: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685800" indent="-457200">
              <a:buFont typeface="+mj-lt"/>
              <a:buAutoNum type="arabicPeriod"/>
            </a:pPr>
            <a:r>
              <a:rPr lang="en-US" sz="2400" dirty="0"/>
              <a:t>Anything that is in the world when you’re born is normal and ordinary and is just a natural part of the way the world works.</a:t>
            </a:r>
          </a:p>
          <a:p>
            <a:pPr marL="685800" indent="-457200">
              <a:buFont typeface="+mj-lt"/>
              <a:buAutoNum type="arabicPeriod"/>
            </a:pPr>
            <a:r>
              <a:rPr lang="en-US" sz="2400" dirty="0"/>
              <a:t>Anything that's invented between when you’re fifteen and thirty-five is new and exciting and revolutionary and you can probably get a career in it.</a:t>
            </a:r>
          </a:p>
          <a:p>
            <a:pPr marL="685800" indent="-457200">
              <a:buFont typeface="+mj-lt"/>
              <a:buAutoNum type="arabicPeriod"/>
            </a:pPr>
            <a:r>
              <a:rPr lang="en-US" sz="2400" dirty="0"/>
              <a:t>Anything invented after you're thirty-five is against the natural order of things.”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4" name="Rounded Rectangle 24">
            <a:extLst>
              <a:ext uri="{FF2B5EF4-FFF2-40B4-BE49-F238E27FC236}">
                <a16:creationId xmlns:a16="http://schemas.microsoft.com/office/drawing/2014/main" id="{AE6D64A5-8B93-4019-9FDC-75D3D7B87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746" y="958640"/>
            <a:ext cx="3354790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 w="15875">
            <a:solidFill>
              <a:srgbClr val="54666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41F288F-3EEC-684E-8087-800113706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602" r="-4" b="1214"/>
          <a:stretch/>
        </p:blipFill>
        <p:spPr>
          <a:xfrm>
            <a:off x="8507487" y="1258529"/>
            <a:ext cx="2735071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99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 dirty="0">
                <a:latin typeface="Arial" charset="0"/>
                <a:ea typeface="Arial" charset="0"/>
                <a:cs typeface="Arial" charset="0"/>
              </a:rPr>
              <a:t>Background</a:t>
            </a: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838200" y="1825625"/>
            <a:ext cx="7307179" cy="4351338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"/>
              <a:t>The digital world is increasingly becoming a natural habitat for children and adolescents, particularly the rising importance of smartphones and social media. </a:t>
            </a:r>
          </a:p>
          <a:p>
            <a:pPr>
              <a:lnSpc>
                <a:spcPct val="100000"/>
              </a:lnSpc>
            </a:pPr>
            <a:r>
              <a:rPr lang="en"/>
              <a:t>Digitality is a challenge for the educational practice of youth work, school social work, youth care and related fields.</a:t>
            </a:r>
            <a:endParaRPr lang="de-DE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2" descr="The pyramid of life now requires wifi and good battery life. #socialmedia #socialmediajokes #haha #funny #socialmediahumour #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379" y="1253331"/>
            <a:ext cx="3628453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450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4292" y="513612"/>
            <a:ext cx="9894133" cy="1031216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Digitality and youth</a:t>
            </a:r>
          </a:p>
        </p:txBody>
      </p:sp>
      <p:pic>
        <p:nvPicPr>
          <p:cNvPr id="8" name="Picture 2" descr="https://yowomo2.files.wordpress.com/2013/08/060901_kindergarten_wifi2.gif">
            <a:extLst>
              <a:ext uri="{FF2B5EF4-FFF2-40B4-BE49-F238E27FC236}">
                <a16:creationId xmlns:a16="http://schemas.microsoft.com/office/drawing/2014/main" id="{B7789CDA-32B4-F641-B53F-230E86A4D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87" y="2589086"/>
            <a:ext cx="4926794" cy="275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607803A-4E99-444E-94F7-8785CDDF5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80154" y="1884045"/>
            <a:ext cx="3275668" cy="2853308"/>
          </a:xfrm>
          <a:custGeom>
            <a:avLst/>
            <a:gdLst>
              <a:gd name="connsiteX0" fmla="*/ 3275668 w 3275668"/>
              <a:gd name="connsiteY0" fmla="*/ 2853308 h 2853308"/>
              <a:gd name="connsiteX1" fmla="*/ 655 w 3275668"/>
              <a:gd name="connsiteY1" fmla="*/ 2853308 h 2853308"/>
              <a:gd name="connsiteX2" fmla="*/ 0 w 3275668"/>
              <a:gd name="connsiteY2" fmla="*/ 2467565 h 2853308"/>
              <a:gd name="connsiteX3" fmla="*/ 2869894 w 3275668"/>
              <a:gd name="connsiteY3" fmla="*/ 2468888 h 2853308"/>
              <a:gd name="connsiteX4" fmla="*/ 2869894 w 3275668"/>
              <a:gd name="connsiteY4" fmla="*/ 0 h 2853308"/>
              <a:gd name="connsiteX5" fmla="*/ 3275668 w 3275668"/>
              <a:gd name="connsiteY5" fmla="*/ 0 h 285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668" h="2853308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989BE6A-C309-418E-8ADD-1616A9805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55822" y="3222529"/>
            <a:ext cx="3242952" cy="2828156"/>
          </a:xfrm>
          <a:custGeom>
            <a:avLst/>
            <a:gdLst>
              <a:gd name="connsiteX0" fmla="*/ 2837178 w 3242952"/>
              <a:gd name="connsiteY0" fmla="*/ 0 h 2828156"/>
              <a:gd name="connsiteX1" fmla="*/ 3242952 w 3242952"/>
              <a:gd name="connsiteY1" fmla="*/ 0 h 2828156"/>
              <a:gd name="connsiteX2" fmla="*/ 3242952 w 3242952"/>
              <a:gd name="connsiteY2" fmla="*/ 2828156 h 2828156"/>
              <a:gd name="connsiteX3" fmla="*/ 0 w 3242952"/>
              <a:gd name="connsiteY3" fmla="*/ 2828156 h 2828156"/>
              <a:gd name="connsiteX4" fmla="*/ 0 w 3242952"/>
              <a:gd name="connsiteY4" fmla="*/ 2442859 h 2828156"/>
              <a:gd name="connsiteX5" fmla="*/ 2837178 w 3242952"/>
              <a:gd name="connsiteY5" fmla="*/ 2443295 h 282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2952" h="2828156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0A63D9-DD13-384C-A340-6FE130111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1373" y="2279151"/>
            <a:ext cx="3627063" cy="338714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" sz="2400" dirty="0"/>
              <a:t>Young people are permanently online – the internet has been in their pockets since the day they were born.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118188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Digitality and youth - phenomena</a:t>
            </a:r>
            <a:endParaRPr lang="de-D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e-DE" dirty="0"/>
              <a:t>Smart Mobile Devices</a:t>
            </a:r>
          </a:p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e-DE" dirty="0" err="1"/>
              <a:t>Social</a:t>
            </a:r>
            <a:r>
              <a:rPr lang="de-DE" dirty="0"/>
              <a:t> Network Services</a:t>
            </a:r>
          </a:p>
          <a:p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9" name="Bild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7" y="2505074"/>
            <a:ext cx="5157787" cy="3438525"/>
          </a:xfrm>
          <a:prstGeom prst="rect">
            <a:avLst/>
          </a:prstGeom>
        </p:spPr>
      </p:pic>
      <p:pic>
        <p:nvPicPr>
          <p:cNvPr id="10" name="Bild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2505074"/>
            <a:ext cx="5165859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23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Challenges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youth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professionals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650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643454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Nach</a:t>
            </a:r>
            <a:r>
              <a:rPr lang="en-US" sz="1400" dirty="0"/>
              <a:t> Barbara </a:t>
            </a:r>
            <a:r>
              <a:rPr lang="en-US" sz="1400" dirty="0" err="1"/>
              <a:t>Buchegger</a:t>
            </a:r>
            <a:r>
              <a:rPr lang="en-US" sz="1400" dirty="0"/>
              <a:t>/Louise Horvath: </a:t>
            </a:r>
            <a:r>
              <a:rPr lang="en-US" sz="1400" dirty="0" err="1"/>
              <a:t>Europäische</a:t>
            </a:r>
            <a:r>
              <a:rPr lang="en-US" sz="1400" dirty="0"/>
              <a:t> </a:t>
            </a:r>
            <a:r>
              <a:rPr lang="en-US" sz="1400" dirty="0" err="1"/>
              <a:t>Perspektiven</a:t>
            </a:r>
            <a:r>
              <a:rPr lang="en-US" sz="1400" dirty="0"/>
              <a:t> auf </a:t>
            </a:r>
            <a:r>
              <a:rPr lang="en-US" sz="1400" dirty="0" err="1"/>
              <a:t>Herausforderungen</a:t>
            </a:r>
            <a:r>
              <a:rPr lang="en-US" sz="1400" dirty="0"/>
              <a:t> der </a:t>
            </a:r>
            <a:r>
              <a:rPr lang="en-US" sz="1400" dirty="0" err="1"/>
              <a:t>digitalen</a:t>
            </a:r>
            <a:r>
              <a:rPr lang="en-US" sz="1400" dirty="0"/>
              <a:t> </a:t>
            </a:r>
            <a:r>
              <a:rPr lang="en-US" sz="1400" dirty="0" err="1"/>
              <a:t>Jugendarbeit</a:t>
            </a:r>
            <a:r>
              <a:rPr lang="en-US" sz="1400" dirty="0"/>
              <a:t>, </a:t>
            </a:r>
            <a:r>
              <a:rPr lang="en-US" sz="1400" dirty="0" err="1"/>
              <a:t>merz</a:t>
            </a:r>
            <a:r>
              <a:rPr lang="en-US" sz="1400" dirty="0"/>
              <a:t> 2017/04: </a:t>
            </a:r>
            <a:r>
              <a:rPr lang="en-US" sz="1400" dirty="0" err="1"/>
              <a:t>Soziale</a:t>
            </a:r>
            <a:r>
              <a:rPr lang="en-US" sz="1400" dirty="0"/>
              <a:t> </a:t>
            </a:r>
            <a:r>
              <a:rPr lang="en-US" sz="1400" dirty="0" err="1"/>
              <a:t>Arbeit</a:t>
            </a:r>
            <a:r>
              <a:rPr lang="en-US" sz="1400" dirty="0"/>
              <a:t> digital</a:t>
            </a:r>
          </a:p>
          <a:p>
            <a:pPr algn="ctr"/>
            <a:endParaRPr lang="en-US" sz="1400" dirty="0"/>
          </a:p>
        </p:txBody>
      </p:sp>
      <p:sp>
        <p:nvSpPr>
          <p:cNvPr id="7" name="Donut 6"/>
          <p:cNvSpPr/>
          <p:nvPr/>
        </p:nvSpPr>
        <p:spPr>
          <a:xfrm>
            <a:off x="6413678" y="2189409"/>
            <a:ext cx="3618963" cy="3103808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2154237" y="2189409"/>
            <a:ext cx="3618963" cy="3103808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5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draußen, Gebäude enthält.&#10;&#10;&#10;&#10;Automatisch generierte Beschreibung">
            <a:extLst>
              <a:ext uri="{FF2B5EF4-FFF2-40B4-BE49-F238E27FC236}">
                <a16:creationId xmlns:a16="http://schemas.microsoft.com/office/drawing/2014/main" id="{9D22809C-4E74-0440-A0C0-DFF3EE1332B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CBCCE9-AD64-BB4D-9881-AFEE64CF1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/>
              <a:t>YOWOMO ... ???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D5C45CE-826E-594C-AD91-0E3119F95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YOWO 	Youth Work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MO 	Mobiles (Smartphones)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2.0	Web 2.0  (Social Media)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Train	Training</a:t>
            </a:r>
          </a:p>
        </p:txBody>
      </p:sp>
    </p:spTree>
    <p:extLst>
      <p:ext uri="{BB962C8B-B14F-4D97-AF65-F5344CB8AC3E}">
        <p14:creationId xmlns:p14="http://schemas.microsoft.com/office/powerpoint/2010/main" val="2386558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2C59CE-F49D-A045-854C-62D29806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Landscape</a:t>
            </a:r>
            <a:endParaRPr lang="de-DE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DF5546B3-DC8B-7E41-9C0D-482AB5EC0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427063"/>
              </p:ext>
            </p:extLst>
          </p:nvPr>
        </p:nvGraphicFramePr>
        <p:xfrm>
          <a:off x="589377" y="2711699"/>
          <a:ext cx="11051510" cy="1893355"/>
        </p:xfrm>
        <a:graphic>
          <a:graphicData uri="http://schemas.openxmlformats.org/drawingml/2006/table">
            <a:tbl>
              <a:tblPr firstRow="1" firstCol="1" bandRow="1"/>
              <a:tblGrid>
                <a:gridCol w="1105151">
                  <a:extLst>
                    <a:ext uri="{9D8B030D-6E8A-4147-A177-3AD203B41FA5}">
                      <a16:colId xmlns:a16="http://schemas.microsoft.com/office/drawing/2014/main" val="2753644129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2542989124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4116078274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666266781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3138125025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1941398959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846168304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3708249361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27106425"/>
                    </a:ext>
                  </a:extLst>
                </a:gridCol>
                <a:gridCol w="1105151">
                  <a:extLst>
                    <a:ext uri="{9D8B030D-6E8A-4147-A177-3AD203B41FA5}">
                      <a16:colId xmlns:a16="http://schemas.microsoft.com/office/drawing/2014/main" val="4199338781"/>
                    </a:ext>
                  </a:extLst>
                </a:gridCol>
              </a:tblGrid>
              <a:tr h="378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YOWOMO2.0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YOWOMO2.0-Train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824393"/>
                  </a:ext>
                </a:extLst>
              </a:tr>
              <a:tr h="378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...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0330291"/>
                  </a:ext>
                </a:extLst>
              </a:tr>
              <a:tr h="378671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 Kids Online I - IV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3153306"/>
                  </a:ext>
                </a:extLst>
              </a:tr>
              <a:tr h="378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 Children Go Mobile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CA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Screenagers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8125564"/>
                  </a:ext>
                </a:extLst>
              </a:tr>
              <a:tr h="378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Developing</a:t>
                      </a: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Digital Youth Work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3329158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B6B929F2-1FF6-1D48-9D37-9E08240DC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550" y="5232875"/>
            <a:ext cx="4486947" cy="126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CA456C7-CB57-CF4C-8406-D5C1EC043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550" y="5232875"/>
            <a:ext cx="3294000" cy="1260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A9EDF79-D0CE-DB49-BAB4-3EA59AE42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76" y="5232875"/>
            <a:ext cx="1641201" cy="126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45F12BA-5202-784F-8EEC-9C809AD543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4497" y="5232875"/>
            <a:ext cx="1786390" cy="1260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55BBB4A-0829-E045-86C5-A846C1960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6450" y="366669"/>
            <a:ext cx="1257534" cy="1800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A31D353-C150-9E42-AFB8-DAAEA90BF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8876" y="520749"/>
            <a:ext cx="2793956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86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6CDC51-8D27-4BF4-AB33-7D5905E8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08905" y="3726"/>
            <a:ext cx="648309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FB90F3-DFB9-42D4-B851-120249962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4672" y="802955"/>
            <a:ext cx="5145024" cy="145405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YOWOMO2.0 (2013-2015)</a:t>
            </a:r>
          </a:p>
        </p:txBody>
      </p:sp>
      <p:sp>
        <p:nvSpPr>
          <p:cNvPr id="18" name="Freeform 60">
            <a:extLst>
              <a:ext uri="{FF2B5EF4-FFF2-40B4-BE49-F238E27FC236}">
                <a16:creationId xmlns:a16="http://schemas.microsoft.com/office/drawing/2014/main" id="{DF4CE22F-8463-44F2-BE50-65D9B503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8720" y="0"/>
            <a:ext cx="3762182" cy="2258435"/>
          </a:xfrm>
          <a:custGeom>
            <a:avLst/>
            <a:gdLst>
              <a:gd name="connsiteX0" fmla="*/ 39946 w 3960192"/>
              <a:gd name="connsiteY0" fmla="*/ 0 h 2377300"/>
              <a:gd name="connsiteX1" fmla="*/ 3920247 w 3960192"/>
              <a:gd name="connsiteY1" fmla="*/ 0 h 2377300"/>
              <a:gd name="connsiteX2" fmla="*/ 3949969 w 3960192"/>
              <a:gd name="connsiteY2" fmla="*/ 194751 h 2377300"/>
              <a:gd name="connsiteX3" fmla="*/ 3960192 w 3960192"/>
              <a:gd name="connsiteY3" fmla="*/ 397204 h 2377300"/>
              <a:gd name="connsiteX4" fmla="*/ 1980096 w 3960192"/>
              <a:gd name="connsiteY4" fmla="*/ 2377300 h 2377300"/>
              <a:gd name="connsiteX5" fmla="*/ 0 w 3960192"/>
              <a:gd name="connsiteY5" fmla="*/ 397204 h 2377300"/>
              <a:gd name="connsiteX6" fmla="*/ 10224 w 3960192"/>
              <a:gd name="connsiteY6" fmla="*/ 194751 h 237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2" h="2377300">
                <a:moveTo>
                  <a:pt x="39946" y="0"/>
                </a:moveTo>
                <a:lnTo>
                  <a:pt x="3920247" y="0"/>
                </a:lnTo>
                <a:lnTo>
                  <a:pt x="3949969" y="194751"/>
                </a:lnTo>
                <a:cubicBezTo>
                  <a:pt x="3956729" y="261316"/>
                  <a:pt x="3960192" y="328856"/>
                  <a:pt x="3960192" y="397204"/>
                </a:cubicBezTo>
                <a:cubicBezTo>
                  <a:pt x="3960192" y="1490781"/>
                  <a:pt x="3073673" y="2377300"/>
                  <a:pt x="1980096" y="2377300"/>
                </a:cubicBezTo>
                <a:cubicBezTo>
                  <a:pt x="886519" y="2377300"/>
                  <a:pt x="0" y="1490781"/>
                  <a:pt x="0" y="397204"/>
                </a:cubicBezTo>
                <a:cubicBezTo>
                  <a:pt x="0" y="328856"/>
                  <a:pt x="3463" y="261316"/>
                  <a:pt x="10224" y="194751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C6C43EF-0D38-C246-AF48-9A079CF85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148" y="698572"/>
            <a:ext cx="2393326" cy="502598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672" y="2421682"/>
            <a:ext cx="5145024" cy="363928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" sz="1900" dirty="0">
                <a:solidFill>
                  <a:srgbClr val="000000"/>
                </a:solidFill>
              </a:rPr>
              <a:t>A competence framework for working with children and young people in the age of smart mobile devices and social networking sites</a:t>
            </a:r>
          </a:p>
          <a:p>
            <a:pPr marL="0" indent="0">
              <a:buNone/>
            </a:pPr>
            <a:endParaRPr lang="en-US" sz="1900" dirty="0">
              <a:solidFill>
                <a:srgbClr val="000000"/>
              </a:solidFill>
            </a:endParaRP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10 Competences described as bodies of knowledge, skills &amp; attitude 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Measuring instruments (Quiz)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Professional products (proof of competence) and evaluation criteria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Training scenarios</a:t>
            </a:r>
          </a:p>
        </p:txBody>
      </p:sp>
      <p:sp>
        <p:nvSpPr>
          <p:cNvPr id="20" name="Freeform 67">
            <a:extLst>
              <a:ext uri="{FF2B5EF4-FFF2-40B4-BE49-F238E27FC236}">
                <a16:creationId xmlns:a16="http://schemas.microsoft.com/office/drawing/2014/main" id="{3FA1383B-2709-4E36-8FF8-7A737213B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7503" y="3006774"/>
            <a:ext cx="4734497" cy="3851226"/>
          </a:xfrm>
          <a:custGeom>
            <a:avLst/>
            <a:gdLst>
              <a:gd name="connsiteX0" fmla="*/ 2718646 w 4647408"/>
              <a:gd name="connsiteY0" fmla="*/ 0 h 3780384"/>
              <a:gd name="connsiteX1" fmla="*/ 4641019 w 4647408"/>
              <a:gd name="connsiteY1" fmla="*/ 796273 h 3780384"/>
              <a:gd name="connsiteX2" fmla="*/ 4647408 w 4647408"/>
              <a:gd name="connsiteY2" fmla="*/ 803303 h 3780384"/>
              <a:gd name="connsiteX3" fmla="*/ 4647408 w 4647408"/>
              <a:gd name="connsiteY3" fmla="*/ 3780384 h 3780384"/>
              <a:gd name="connsiteX4" fmla="*/ 215340 w 4647408"/>
              <a:gd name="connsiteY4" fmla="*/ 3780384 h 3780384"/>
              <a:gd name="connsiteX5" fmla="*/ 213645 w 4647408"/>
              <a:gd name="connsiteY5" fmla="*/ 3776866 h 3780384"/>
              <a:gd name="connsiteX6" fmla="*/ 0 w 4647408"/>
              <a:gd name="connsiteY6" fmla="*/ 2718646 h 3780384"/>
              <a:gd name="connsiteX7" fmla="*/ 2718646 w 4647408"/>
              <a:gd name="connsiteY7" fmla="*/ 0 h 378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7408" h="3780384">
                <a:moveTo>
                  <a:pt x="2718646" y="0"/>
                </a:moveTo>
                <a:cubicBezTo>
                  <a:pt x="3469379" y="0"/>
                  <a:pt x="4149041" y="304295"/>
                  <a:pt x="4641019" y="796273"/>
                </a:cubicBezTo>
                <a:lnTo>
                  <a:pt x="4647408" y="803303"/>
                </a:lnTo>
                <a:lnTo>
                  <a:pt x="4647408" y="3780384"/>
                </a:lnTo>
                <a:lnTo>
                  <a:pt x="215340" y="3780384"/>
                </a:lnTo>
                <a:lnTo>
                  <a:pt x="213645" y="3776866"/>
                </a:lnTo>
                <a:cubicBezTo>
                  <a:pt x="76074" y="3451612"/>
                  <a:pt x="0" y="3094013"/>
                  <a:pt x="0" y="2718646"/>
                </a:cubicBezTo>
                <a:cubicBezTo>
                  <a:pt x="0" y="1217179"/>
                  <a:pt x="1217179" y="0"/>
                  <a:pt x="271864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Shape 141"/>
          <p:cNvPicPr preferRelativeResize="0"/>
          <p:nvPr/>
        </p:nvPicPr>
        <p:blipFill rotWithShape="1">
          <a:blip r:embed="rId5">
            <a:extLst/>
          </a:blip>
          <a:srcRect/>
          <a:stretch/>
        </p:blipFill>
        <p:spPr>
          <a:xfrm>
            <a:off x="9248276" y="3989614"/>
            <a:ext cx="1796449" cy="2548155"/>
          </a:xfrm>
          <a:prstGeom prst="rect">
            <a:avLst/>
          </a:prstGeom>
          <a:noFill/>
        </p:spPr>
      </p:pic>
      <p:sp>
        <p:nvSpPr>
          <p:cNvPr id="4" name="Rechteck 3"/>
          <p:cNvSpPr/>
          <p:nvPr/>
        </p:nvSpPr>
        <p:spPr>
          <a:xfrm>
            <a:off x="2708031" y="460130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dirty="0"/>
              <a:t> </a:t>
            </a:r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 </a:t>
            </a: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  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9871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Document 11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E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YOWOMO2.0  Competences</a:t>
            </a: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933" y="894588"/>
            <a:ext cx="7347537" cy="506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98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17254" y="525439"/>
            <a:ext cx="3336545" cy="1657614"/>
          </a:xfrm>
        </p:spPr>
        <p:txBody>
          <a:bodyPr>
            <a:normAutofit/>
          </a:bodyPr>
          <a:lstStyle/>
          <a:p>
            <a:r>
              <a:rPr lang="de-DE" sz="3600" dirty="0"/>
              <a:t>YOWOMO2.0 </a:t>
            </a:r>
            <a:r>
              <a:rPr lang="de-DE" sz="3600" dirty="0" err="1"/>
              <a:t>Piloting</a:t>
            </a:r>
            <a:r>
              <a:rPr lang="de-DE" sz="3600" dirty="0"/>
              <a:t> &amp; </a:t>
            </a:r>
            <a:r>
              <a:rPr lang="de-DE" sz="3600" dirty="0" err="1"/>
              <a:t>dissemination</a:t>
            </a:r>
            <a:endParaRPr lang="de-DE" sz="3600" dirty="0"/>
          </a:p>
        </p:txBody>
      </p:sp>
      <p:pic>
        <p:nvPicPr>
          <p:cNvPr id="6" name="Picture 10" descr="https://yowomo2.files.wordpress.com/2015/09/img_0847.jpg?w=333&amp;h=593&amp;crop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7" b="36690"/>
          <a:stretch/>
        </p:blipFill>
        <p:spPr bwMode="auto">
          <a:xfrm>
            <a:off x="402608" y="1010969"/>
            <a:ext cx="3917965" cy="257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saxion.nl/wps/wcm/connect/c61ae085-863c-4b8a-92b9-54aef20072a6/Saxion+UAS_index.jpg?MOD=AJPERES&amp;CACHEID=c61ae085-863c-4b8a-92b9-54aef20072a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370" y="428782"/>
            <a:ext cx="2628285" cy="155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www.speicherstadt-muenster.de/tl_files/assets/images/firmenlogos/lwl-jugendheim-tecklenbur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515" y="2424609"/>
            <a:ext cx="2412559" cy="179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Bild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964" y="4911833"/>
            <a:ext cx="1410244" cy="1448019"/>
          </a:xfrm>
          <a:prstGeom prst="rect">
            <a:avLst/>
          </a:prstGeom>
        </p:spPr>
      </p:pic>
      <p:pic>
        <p:nvPicPr>
          <p:cNvPr id="7" name="Picture 12" descr="https://yowomo2.files.wordpress.com/2015/06/unbenannt.jpg?w=700&amp;h=&amp;crop=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696" y="4911833"/>
            <a:ext cx="1486129" cy="144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Bild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088" y="5264793"/>
            <a:ext cx="2628286" cy="742490"/>
          </a:xfrm>
          <a:prstGeom prst="rect">
            <a:avLst/>
          </a:prstGeom>
          <a:noFill/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17254" y="2274491"/>
            <a:ext cx="3336546" cy="3902472"/>
          </a:xfrm>
        </p:spPr>
        <p:txBody>
          <a:bodyPr>
            <a:normAutofit/>
          </a:bodyPr>
          <a:lstStyle/>
          <a:p>
            <a:endParaRPr lang="de-DE" sz="2000" dirty="0"/>
          </a:p>
          <a:p>
            <a:r>
              <a:rPr lang="de-DE" sz="2000" dirty="0"/>
              <a:t>Pilot: Saxion </a:t>
            </a:r>
            <a:r>
              <a:rPr lang="de-DE" sz="2000" dirty="0" err="1"/>
              <a:t>Universtiy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Applied </a:t>
            </a:r>
            <a:r>
              <a:rPr lang="de-DE" sz="2000" dirty="0" err="1"/>
              <a:t>Sciences</a:t>
            </a:r>
            <a:r>
              <a:rPr lang="de-DE" sz="2000" dirty="0"/>
              <a:t> </a:t>
            </a:r>
            <a:r>
              <a:rPr lang="mr-IN" sz="2000" dirty="0"/>
              <a:t>–</a:t>
            </a:r>
            <a:r>
              <a:rPr lang="de-DE" sz="2000" dirty="0"/>
              <a:t> Social Work</a:t>
            </a:r>
          </a:p>
          <a:p>
            <a:r>
              <a:rPr lang="de-DE" sz="2000" dirty="0"/>
              <a:t>Pilot: LWL Jugendheim Tecklenburg </a:t>
            </a:r>
            <a:r>
              <a:rPr lang="mr-IN" sz="2000" dirty="0"/>
              <a:t>–</a:t>
            </a:r>
            <a:r>
              <a:rPr lang="de-DE" sz="2000" dirty="0"/>
              <a:t> In-house Training in </a:t>
            </a:r>
            <a:r>
              <a:rPr lang="de-DE" sz="2000" dirty="0" err="1"/>
              <a:t>resedentional</a:t>
            </a:r>
            <a:r>
              <a:rPr lang="de-DE" sz="2000" dirty="0"/>
              <a:t> </a:t>
            </a:r>
            <a:r>
              <a:rPr lang="de-DE" sz="2000" dirty="0" err="1"/>
              <a:t>youth</a:t>
            </a:r>
            <a:r>
              <a:rPr lang="de-DE" sz="2000" dirty="0"/>
              <a:t> care</a:t>
            </a:r>
          </a:p>
          <a:p>
            <a:r>
              <a:rPr lang="de-DE" sz="2000" dirty="0" err="1"/>
              <a:t>Publication</a:t>
            </a:r>
            <a:r>
              <a:rPr lang="de-DE" sz="2000" dirty="0"/>
              <a:t>: „Der Pädagogische Blick“</a:t>
            </a:r>
          </a:p>
          <a:p>
            <a:r>
              <a:rPr lang="de-DE" sz="2000" dirty="0" err="1"/>
              <a:t>Conferences</a:t>
            </a:r>
            <a:endParaRPr lang="de-DE" sz="2000" dirty="0"/>
          </a:p>
          <a:p>
            <a:endParaRPr lang="de-DE" sz="20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22A5670-0F7B-4199-AEAB-33FBA9CE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-1"/>
            <a:ext cx="0" cy="6858001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BB1744D-A7DF-4B65-B6E3-DCF12BB2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2228770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82DD753-EA38-4E86-91FB-05041A44A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67905"/>
            <a:ext cx="753066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DA63E78-7704-45EF-B5D3-EADDF5D8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218591" y="5706812"/>
            <a:ext cx="2286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398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>
            <a:extLst>
              <a:ext uri="{FF2B5EF4-FFF2-40B4-BE49-F238E27FC236}">
                <a16:creationId xmlns:a16="http://schemas.microsoft.com/office/drawing/2014/main" id="{7946BAC9-5DFF-AE47-9E50-39EEB74A36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71" r="28925"/>
          <a:stretch/>
        </p:blipFill>
        <p:spPr>
          <a:xfrm>
            <a:off x="6083786" y="-168318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1" r="-1" b="9258"/>
          <a:stretch/>
        </p:blipFill>
        <p:spPr>
          <a:xfrm>
            <a:off x="6089904" y="2487168"/>
            <a:ext cx="626364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de-DE" sz="2800" dirty="0">
                <a:solidFill>
                  <a:srgbClr val="000000"/>
                </a:solidFill>
              </a:rPr>
              <a:t>YOWOMO2.0-Train (2016-2019)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997" y="2272143"/>
            <a:ext cx="4803637" cy="3788830"/>
          </a:xfrm>
        </p:spPr>
        <p:txBody>
          <a:bodyPr anchor="ctr">
            <a:normAutofit/>
          </a:bodyPr>
          <a:lstStyle/>
          <a:p>
            <a:r>
              <a:rPr lang="en" sz="2000" dirty="0">
                <a:solidFill>
                  <a:srgbClr val="000000"/>
                </a:solidFill>
              </a:rPr>
              <a:t>European Partnership (Erasmus+)</a:t>
            </a:r>
          </a:p>
          <a:p>
            <a:r>
              <a:rPr lang="en" sz="2000" dirty="0">
                <a:solidFill>
                  <a:srgbClr val="000000"/>
                </a:solidFill>
              </a:rPr>
              <a:t>Education and training based on the YOWOMO2.0 competence framework </a:t>
            </a:r>
          </a:p>
          <a:p>
            <a:r>
              <a:rPr lang="en" sz="2000" dirty="0">
                <a:solidFill>
                  <a:srgbClr val="000000"/>
                </a:solidFill>
              </a:rPr>
              <a:t>Qualification of professionals for "Youth work in the age of smartphones and social media"</a:t>
            </a:r>
          </a:p>
          <a:p>
            <a:r>
              <a:rPr lang="en" sz="2000" dirty="0">
                <a:solidFill>
                  <a:srgbClr val="000000"/>
                </a:solidFill>
              </a:rPr>
              <a:t>Piloting 2018</a:t>
            </a:r>
          </a:p>
          <a:p>
            <a:r>
              <a:rPr lang="en" sz="2000" dirty="0">
                <a:solidFill>
                  <a:srgbClr val="000000"/>
                </a:solidFill>
              </a:rPr>
              <a:t>Launch 2019</a:t>
            </a:r>
            <a:endParaRPr lang="de-DE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059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EE5C6BA-FE2A-4C38-8D88-E70C06E54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08905" y="3726"/>
            <a:ext cx="648309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3E66F28-0926-4CFB-BDAB-646CAB184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Partners</a:t>
            </a:r>
          </a:p>
        </p:txBody>
      </p:sp>
      <p:sp>
        <p:nvSpPr>
          <p:cNvPr id="20" name="Freeform 60">
            <a:extLst>
              <a:ext uri="{FF2B5EF4-FFF2-40B4-BE49-F238E27FC236}">
                <a16:creationId xmlns:a16="http://schemas.microsoft.com/office/drawing/2014/main" id="{DE9FA85F-F0FB-4952-A05F-04CC67B18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3099" y="1"/>
            <a:ext cx="3960192" cy="2251543"/>
          </a:xfrm>
          <a:custGeom>
            <a:avLst/>
            <a:gdLst>
              <a:gd name="connsiteX0" fmla="*/ 20753 w 3960192"/>
              <a:gd name="connsiteY0" fmla="*/ 0 h 2251543"/>
              <a:gd name="connsiteX1" fmla="*/ 3939439 w 3960192"/>
              <a:gd name="connsiteY1" fmla="*/ 0 h 2251543"/>
              <a:gd name="connsiteX2" fmla="*/ 3949969 w 3960192"/>
              <a:gd name="connsiteY2" fmla="*/ 68994 h 2251543"/>
              <a:gd name="connsiteX3" fmla="*/ 3960192 w 3960192"/>
              <a:gd name="connsiteY3" fmla="*/ 271447 h 2251543"/>
              <a:gd name="connsiteX4" fmla="*/ 1980096 w 3960192"/>
              <a:gd name="connsiteY4" fmla="*/ 2251543 h 2251543"/>
              <a:gd name="connsiteX5" fmla="*/ 0 w 3960192"/>
              <a:gd name="connsiteY5" fmla="*/ 271447 h 2251543"/>
              <a:gd name="connsiteX6" fmla="*/ 10223 w 3960192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2" h="2251543">
                <a:moveTo>
                  <a:pt x="20753" y="0"/>
                </a:moveTo>
                <a:lnTo>
                  <a:pt x="3939439" y="0"/>
                </a:lnTo>
                <a:lnTo>
                  <a:pt x="3949969" y="68994"/>
                </a:lnTo>
                <a:cubicBezTo>
                  <a:pt x="3956729" y="135559"/>
                  <a:pt x="3960192" y="203099"/>
                  <a:pt x="3960192" y="271447"/>
                </a:cubicBezTo>
                <a:cubicBezTo>
                  <a:pt x="3960192" y="1365024"/>
                  <a:pt x="3073673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3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473CBF1-6999-4343-88CB-62A6A25190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/>
          </a:blip>
          <a:srcRect r="1" b="1571"/>
          <a:stretch/>
        </p:blipFill>
        <p:spPr>
          <a:xfrm>
            <a:off x="6632714" y="1"/>
            <a:ext cx="3674754" cy="2106932"/>
          </a:xfrm>
          <a:custGeom>
            <a:avLst/>
            <a:gdLst>
              <a:gd name="connsiteX0" fmla="*/ 21954 w 3674754"/>
              <a:gd name="connsiteY0" fmla="*/ 0 h 2106932"/>
              <a:gd name="connsiteX1" fmla="*/ 3652800 w 3674754"/>
              <a:gd name="connsiteY1" fmla="*/ 0 h 2106932"/>
              <a:gd name="connsiteX2" fmla="*/ 3665268 w 3674754"/>
              <a:gd name="connsiteY2" fmla="*/ 81694 h 2106932"/>
              <a:gd name="connsiteX3" fmla="*/ 3674754 w 3674754"/>
              <a:gd name="connsiteY3" fmla="*/ 269555 h 2106932"/>
              <a:gd name="connsiteX4" fmla="*/ 1837377 w 3674754"/>
              <a:gd name="connsiteY4" fmla="*/ 2106932 h 2106932"/>
              <a:gd name="connsiteX5" fmla="*/ 0 w 3674754"/>
              <a:gd name="connsiteY5" fmla="*/ 269555 h 2106932"/>
              <a:gd name="connsiteX6" fmla="*/ 9486 w 3674754"/>
              <a:gd name="connsiteY6" fmla="*/ 81694 h 210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4754" h="2106932">
                <a:moveTo>
                  <a:pt x="21954" y="0"/>
                </a:moveTo>
                <a:lnTo>
                  <a:pt x="3652800" y="0"/>
                </a:lnTo>
                <a:lnTo>
                  <a:pt x="3665268" y="81694"/>
                </a:lnTo>
                <a:cubicBezTo>
                  <a:pt x="3671541" y="143461"/>
                  <a:pt x="3674754" y="206133"/>
                  <a:pt x="3674754" y="269555"/>
                </a:cubicBezTo>
                <a:cubicBezTo>
                  <a:pt x="3674754" y="1284311"/>
                  <a:pt x="2852132" y="2106932"/>
                  <a:pt x="1837377" y="2106932"/>
                </a:cubicBezTo>
                <a:cubicBezTo>
                  <a:pt x="822622" y="2106932"/>
                  <a:pt x="0" y="1284311"/>
                  <a:pt x="0" y="269555"/>
                </a:cubicBezTo>
                <a:cubicBezTo>
                  <a:pt x="0" y="206133"/>
                  <a:pt x="3214" y="143461"/>
                  <a:pt x="9486" y="81694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Untertitel 2"/>
          <p:cNvSpPr>
            <a:spLocks noGrp="1"/>
          </p:cNvSpPr>
          <p:nvPr>
            <p:ph sz="half" idx="1"/>
          </p:nvPr>
        </p:nvSpPr>
        <p:spPr>
          <a:xfrm>
            <a:off x="804672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ASEV - AGENZIA PER LO SVILUPPO DELL'EMPOLESE VALDELSA (Italy)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H@BDER - HAYATBOYU OGRENME AKADEMISI DERNEGI (Turkey)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HeurekaNet - Freies Institut für Bildung, Forschung und Innovation e.V. (Germany)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Pro Art &amp; Co (UK)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ProF - Fundatia Professional (Romania)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Saxion University of Applied Sciences (The Netherlands)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ServiceBureau Jugendinformation (Germany)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SYNTEA SPOLKA AKCYJNA (Poland)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UŞAK İL MİLLİ EĞİTİM MÜDÜRLÜĞÜ (Turkey)</a:t>
            </a:r>
          </a:p>
        </p:txBody>
      </p:sp>
      <p:sp>
        <p:nvSpPr>
          <p:cNvPr id="22" name="Freeform 68">
            <a:extLst>
              <a:ext uri="{FF2B5EF4-FFF2-40B4-BE49-F238E27FC236}">
                <a16:creationId xmlns:a16="http://schemas.microsoft.com/office/drawing/2014/main" id="{FEBD362A-CC27-47D9-8FC3-A5E91BA07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5296" y="2922177"/>
            <a:ext cx="4956705" cy="3945299"/>
          </a:xfrm>
          <a:custGeom>
            <a:avLst/>
            <a:gdLst>
              <a:gd name="connsiteX0" fmla="*/ 2718646 w 4956705"/>
              <a:gd name="connsiteY0" fmla="*/ 0 h 3945299"/>
              <a:gd name="connsiteX1" fmla="*/ 4816486 w 4956705"/>
              <a:gd name="connsiteY1" fmla="*/ 989335 h 3945299"/>
              <a:gd name="connsiteX2" fmla="*/ 4956705 w 4956705"/>
              <a:gd name="connsiteY2" fmla="*/ 1176848 h 3945299"/>
              <a:gd name="connsiteX3" fmla="*/ 4956705 w 4956705"/>
              <a:gd name="connsiteY3" fmla="*/ 3945299 h 3945299"/>
              <a:gd name="connsiteX4" fmla="*/ 294783 w 4956705"/>
              <a:gd name="connsiteY4" fmla="*/ 3945299 h 3945299"/>
              <a:gd name="connsiteX5" fmla="*/ 213645 w 4956705"/>
              <a:gd name="connsiteY5" fmla="*/ 3776866 h 3945299"/>
              <a:gd name="connsiteX6" fmla="*/ 0 w 4956705"/>
              <a:gd name="connsiteY6" fmla="*/ 2718646 h 3945299"/>
              <a:gd name="connsiteX7" fmla="*/ 2718646 w 4956705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56705" h="3945299">
                <a:moveTo>
                  <a:pt x="2718646" y="0"/>
                </a:moveTo>
                <a:cubicBezTo>
                  <a:pt x="3563221" y="0"/>
                  <a:pt x="4317846" y="385123"/>
                  <a:pt x="4816486" y="989335"/>
                </a:cubicBezTo>
                <a:lnTo>
                  <a:pt x="4956705" y="1176848"/>
                </a:lnTo>
                <a:lnTo>
                  <a:pt x="4956705" y="3945299"/>
                </a:lnTo>
                <a:lnTo>
                  <a:pt x="294783" y="3945299"/>
                </a:lnTo>
                <a:lnTo>
                  <a:pt x="213645" y="3776866"/>
                </a:lnTo>
                <a:cubicBezTo>
                  <a:pt x="76074" y="3451612"/>
                  <a:pt x="0" y="3094013"/>
                  <a:pt x="0" y="2718646"/>
                </a:cubicBezTo>
                <a:cubicBezTo>
                  <a:pt x="0" y="1217179"/>
                  <a:pt x="1217179" y="0"/>
                  <a:pt x="271864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34A0D1-2A94-3849-9B1D-34062626F5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/>
          </a:blip>
          <a:srcRect r="696" b="-2"/>
          <a:stretch/>
        </p:blipFill>
        <p:spPr>
          <a:xfrm>
            <a:off x="7399326" y="3086207"/>
            <a:ext cx="4792674" cy="3781268"/>
          </a:xfrm>
          <a:custGeom>
            <a:avLst/>
            <a:gdLst>
              <a:gd name="connsiteX0" fmla="*/ 2554615 w 4792674"/>
              <a:gd name="connsiteY0" fmla="*/ 0 h 3781268"/>
              <a:gd name="connsiteX1" fmla="*/ 4672942 w 4792674"/>
              <a:gd name="connsiteY1" fmla="*/ 1126306 h 3781268"/>
              <a:gd name="connsiteX2" fmla="*/ 4792674 w 4792674"/>
              <a:gd name="connsiteY2" fmla="*/ 1323391 h 3781268"/>
              <a:gd name="connsiteX3" fmla="*/ 4792674 w 4792674"/>
              <a:gd name="connsiteY3" fmla="*/ 3781268 h 3781268"/>
              <a:gd name="connsiteX4" fmla="*/ 313779 w 4792674"/>
              <a:gd name="connsiteY4" fmla="*/ 3781268 h 3781268"/>
              <a:gd name="connsiteX5" fmla="*/ 308328 w 4792674"/>
              <a:gd name="connsiteY5" fmla="*/ 3772297 h 3781268"/>
              <a:gd name="connsiteX6" fmla="*/ 0 w 4792674"/>
              <a:gd name="connsiteY6" fmla="*/ 2554615 h 3781268"/>
              <a:gd name="connsiteX7" fmla="*/ 2554615 w 4792674"/>
              <a:gd name="connsiteY7" fmla="*/ 0 h 378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92674" h="3781268">
                <a:moveTo>
                  <a:pt x="2554615" y="0"/>
                </a:moveTo>
                <a:cubicBezTo>
                  <a:pt x="3436412" y="0"/>
                  <a:pt x="4213859" y="446774"/>
                  <a:pt x="4672942" y="1126306"/>
                </a:cubicBezTo>
                <a:lnTo>
                  <a:pt x="4792674" y="1323391"/>
                </a:lnTo>
                <a:lnTo>
                  <a:pt x="4792674" y="3781268"/>
                </a:lnTo>
                <a:lnTo>
                  <a:pt x="313779" y="3781268"/>
                </a:lnTo>
                <a:lnTo>
                  <a:pt x="308328" y="3772297"/>
                </a:lnTo>
                <a:cubicBezTo>
                  <a:pt x="111694" y="3410325"/>
                  <a:pt x="0" y="2995514"/>
                  <a:pt x="0" y="2554615"/>
                </a:cubicBezTo>
                <a:cubicBezTo>
                  <a:pt x="0" y="1143740"/>
                  <a:pt x="1143740" y="0"/>
                  <a:pt x="255461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243233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Vektorgrafiken enthält.&#10;&#10;&#10;&#10;Automatisch generierte Beschreibung">
            <a:extLst>
              <a:ext uri="{FF2B5EF4-FFF2-40B4-BE49-F238E27FC236}">
                <a16:creationId xmlns:a16="http://schemas.microsoft.com/office/drawing/2014/main" id="{32CD5AAF-FE4C-B84E-94BF-3092798C16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/>
          </a:blip>
          <a:srcRect r="1" b="9103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0A7F80-77D5-2D4E-98CE-F1D41E915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000000"/>
                </a:solidFill>
              </a:rPr>
              <a:t>YOWOMO2.0-Train Output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A024C9-5996-9543-A14D-924A6569E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r>
              <a:rPr lang="de-DE" sz="2000" dirty="0">
                <a:solidFill>
                  <a:srgbClr val="000000"/>
                </a:solidFill>
              </a:rPr>
              <a:t>Train-The-Youth Worker</a:t>
            </a:r>
          </a:p>
          <a:p>
            <a:pPr lvl="1"/>
            <a:r>
              <a:rPr lang="de-DE" sz="2000" dirty="0">
                <a:solidFill>
                  <a:srgbClr val="000000"/>
                </a:solidFill>
              </a:rPr>
              <a:t>Training material in 7 </a:t>
            </a:r>
            <a:r>
              <a:rPr lang="de-DE" sz="2000" dirty="0" err="1">
                <a:solidFill>
                  <a:srgbClr val="000000"/>
                </a:solidFill>
              </a:rPr>
              <a:t>languages</a:t>
            </a:r>
            <a:endParaRPr lang="de-DE" sz="2000" dirty="0">
              <a:solidFill>
                <a:srgbClr val="000000"/>
              </a:solidFill>
            </a:endParaRPr>
          </a:p>
          <a:p>
            <a:pPr lvl="1"/>
            <a:r>
              <a:rPr lang="de-DE" sz="2000" dirty="0">
                <a:solidFill>
                  <a:srgbClr val="000000"/>
                </a:solidFill>
              </a:rPr>
              <a:t>MOOC (English)</a:t>
            </a:r>
          </a:p>
          <a:p>
            <a:r>
              <a:rPr lang="de-DE" sz="2000" dirty="0">
                <a:solidFill>
                  <a:srgbClr val="000000"/>
                </a:solidFill>
              </a:rPr>
              <a:t>Train-The-Trainer</a:t>
            </a:r>
          </a:p>
          <a:p>
            <a:pPr lvl="1"/>
            <a:r>
              <a:rPr lang="de-DE" sz="2000" dirty="0">
                <a:solidFill>
                  <a:srgbClr val="000000"/>
                </a:solidFill>
              </a:rPr>
              <a:t>Training material in 7 </a:t>
            </a:r>
            <a:r>
              <a:rPr lang="de-DE" sz="2000" dirty="0" err="1">
                <a:solidFill>
                  <a:srgbClr val="000000"/>
                </a:solidFill>
              </a:rPr>
              <a:t>languages</a:t>
            </a:r>
            <a:endParaRPr lang="de-DE" sz="2000" dirty="0">
              <a:solidFill>
                <a:srgbClr val="000000"/>
              </a:solidFill>
            </a:endParaRPr>
          </a:p>
          <a:p>
            <a:pPr lvl="1"/>
            <a:r>
              <a:rPr lang="de-DE" sz="2000" dirty="0">
                <a:solidFill>
                  <a:srgbClr val="000000"/>
                </a:solidFill>
              </a:rPr>
              <a:t>MOOC (Englisch) </a:t>
            </a:r>
          </a:p>
          <a:p>
            <a:pPr lvl="1"/>
            <a:endParaRPr lang="de-DE" sz="2000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de-DE" sz="2000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r>
              <a:rPr lang="de-DE" sz="2000" dirty="0">
                <a:solidFill>
                  <a:srgbClr val="000000"/>
                </a:solidFill>
              </a:rPr>
              <a:t>-&gt; YOWOMO.EU</a:t>
            </a:r>
          </a:p>
          <a:p>
            <a:endParaRPr lang="de-DE" sz="2000" dirty="0">
              <a:solidFill>
                <a:srgbClr val="000000"/>
              </a:solidFill>
            </a:endParaRPr>
          </a:p>
        </p:txBody>
      </p:sp>
      <p:pic>
        <p:nvPicPr>
          <p:cNvPr id="10" name="Bild 4" descr="Ein Bild, das Flasche, Himmel enthält.&#10;&#10;&#10;&#10;Automatisch generierte Beschreibung">
            <a:extLst>
              <a:ext uri="{FF2B5EF4-FFF2-40B4-BE49-F238E27FC236}">
                <a16:creationId xmlns:a16="http://schemas.microsoft.com/office/drawing/2014/main" id="{F4AA71CB-E9CB-0A43-999F-CDEF92125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5" y="5974752"/>
            <a:ext cx="3429000" cy="745807"/>
          </a:xfrm>
          <a:prstGeom prst="rect">
            <a:avLst/>
          </a:prstGeom>
          <a:ln w="952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07455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05F97B-ECDD-AE48-8524-3F2C40D9D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990127" cy="1676603"/>
          </a:xfrm>
        </p:spPr>
        <p:txBody>
          <a:bodyPr>
            <a:normAutofit/>
          </a:bodyPr>
          <a:lstStyle/>
          <a:p>
            <a:r>
              <a:rPr lang="de-DE" sz="2800"/>
              <a:t>YOWOMO</a:t>
            </a:r>
            <a:br>
              <a:rPr lang="de-DE" sz="2800"/>
            </a:br>
            <a:r>
              <a:rPr lang="de-DE" sz="2800"/>
              <a:t>Train-The-Youth Worker</a:t>
            </a:r>
            <a:endParaRPr lang="de-DE" sz="2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66465B-69FF-B842-82C0-D5E73991F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/>
              <a:t>7 modules:</a:t>
            </a:r>
            <a:endParaRPr lang="de-DE" sz="1800" dirty="0"/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Digital relationship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Online attitude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Ethics and practice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Legal framework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Social media and public relations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Professional network</a:t>
            </a:r>
          </a:p>
          <a:p>
            <a:pPr marL="514350" indent="-514350">
              <a:buFont typeface="+mj-lt"/>
              <a:buAutoNum type="arabicPeriod"/>
            </a:pPr>
            <a:r>
              <a:rPr lang="en" sz="1800" dirty="0"/>
              <a:t>Quality management</a:t>
            </a:r>
          </a:p>
        </p:txBody>
      </p:sp>
      <p:pic>
        <p:nvPicPr>
          <p:cNvPr id="5" name="Grafik 4" descr="Ein Bild, das Person, Foto, drinnen, verschieden enthält.&#10;&#10;&#10;&#10;Automatisch generierte Beschreibung">
            <a:extLst>
              <a:ext uri="{FF2B5EF4-FFF2-40B4-BE49-F238E27FC236}">
                <a16:creationId xmlns:a16="http://schemas.microsoft.com/office/drawing/2014/main" id="{2793017C-A640-8946-BE19-4AE4444F0E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/>
          </a:blip>
          <a:srcRect t="4601" r="-2" b="4599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55548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Arial" charset="0"/>
                <a:ea typeface="Arial" charset="0"/>
                <a:cs typeface="Arial" charset="0"/>
              </a:rPr>
              <a:t>Discussion</a:t>
            </a:r>
            <a:endParaRPr lang="de-DE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Grafik 11" descr="Ein Bild, das Vogel, Tier, draußen, klein enthält.&#10;&#10;&#10;&#10;Automatisch generierte Beschreibung">
            <a:extLst>
              <a:ext uri="{FF2B5EF4-FFF2-40B4-BE49-F238E27FC236}">
                <a16:creationId xmlns:a16="http://schemas.microsoft.com/office/drawing/2014/main" id="{E12ED6AD-05CA-0A49-8325-DD4DF36D05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11" r="4654" b="-1"/>
          <a:stretch/>
        </p:blipFill>
        <p:spPr>
          <a:xfrm>
            <a:off x="0" y="2286010"/>
            <a:ext cx="12192000" cy="457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35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</Words>
  <Application>Microsoft Macintosh PowerPoint</Application>
  <PresentationFormat>Breitbild</PresentationFormat>
  <Paragraphs>150</Paragraphs>
  <Slides>19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Office-Design</vt:lpstr>
      <vt:lpstr>PowerPoint-Präsentation</vt:lpstr>
      <vt:lpstr>A picture tells a thousand words</vt:lpstr>
      <vt:lpstr>Content</vt:lpstr>
      <vt:lpstr>Digitalisation</vt:lpstr>
      <vt:lpstr>PowerPoint-Präsentation</vt:lpstr>
      <vt:lpstr>Background</vt:lpstr>
      <vt:lpstr>Digitality and youth</vt:lpstr>
      <vt:lpstr>Digitality and youth - phenomena</vt:lpstr>
      <vt:lpstr>Challenges for youth work professionals</vt:lpstr>
      <vt:lpstr>YOWOMO ... ???</vt:lpstr>
      <vt:lpstr>Landscape</vt:lpstr>
      <vt:lpstr>YOWOMO2.0 (2013-2015)</vt:lpstr>
      <vt:lpstr>YOWOMO2.0  Competences</vt:lpstr>
      <vt:lpstr>YOWOMO2.0 Piloting &amp; dissemination</vt:lpstr>
      <vt:lpstr>YOWOMO2.0-Train (2016-2019)</vt:lpstr>
      <vt:lpstr>Partners</vt:lpstr>
      <vt:lpstr>YOWOMO2.0-Train Output</vt:lpstr>
      <vt:lpstr>YOWOMO Train-The-Youth Worker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Lutz Siemer</dc:creator>
  <cp:lastModifiedBy>Lutz Siemer</cp:lastModifiedBy>
  <cp:revision>3</cp:revision>
  <dcterms:created xsi:type="dcterms:W3CDTF">2019-03-18T15:38:11Z</dcterms:created>
  <dcterms:modified xsi:type="dcterms:W3CDTF">2019-03-18T17:46:02Z</dcterms:modified>
</cp:coreProperties>
</file>