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65" r:id="rId3"/>
    <p:sldId id="266" r:id="rId4"/>
    <p:sldId id="269" r:id="rId5"/>
    <p:sldId id="270" r:id="rId6"/>
    <p:sldId id="268" r:id="rId7"/>
    <p:sldId id="283" r:id="rId8"/>
    <p:sldId id="284" r:id="rId9"/>
    <p:sldId id="276" r:id="rId10"/>
    <p:sldId id="279" r:id="rId11"/>
    <p:sldId id="285" r:id="rId12"/>
    <p:sldId id="280" r:id="rId13"/>
    <p:sldId id="28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03447BB-5D67-496B-8E87-E561075AD55C}" styleName="Dunkle Formatvorlage 1 - Akz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C7853C-536D-4A76-A0AE-DD22124D55A5}" styleName="Designformatvorlage 1 - Akz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8799B23B-EC83-4686-B30A-512413B5E67A}" styleName="Helle Formatvorlage 3 - Akz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06799F8-075E-4A3A-A7F6-7FBC6576F1A4}" styleName="Designformatvorlage 2 - Akz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2DE63D5-997A-4646-A377-4702673A728D}" styleName="Helle Formatvorlage 2 - Akz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41" autoAdjust="0"/>
    <p:restoredTop sz="94660"/>
  </p:normalViewPr>
  <p:slideViewPr>
    <p:cSldViewPr snapToGrid="0">
      <p:cViewPr varScale="1">
        <p:scale>
          <a:sx n="159" d="100"/>
          <a:sy n="159" d="100"/>
        </p:scale>
        <p:origin x="216" y="6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SAX_PPT_UAS_Achtergro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159563" y="3573016"/>
            <a:ext cx="6624736" cy="1008112"/>
          </a:xfrm>
        </p:spPr>
        <p:txBody>
          <a:bodyPr>
            <a:normAutofit/>
          </a:bodyPr>
          <a:lstStyle>
            <a:lvl1pPr algn="l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2159563" y="4581128"/>
            <a:ext cx="6624736" cy="1008112"/>
          </a:xfrm>
        </p:spPr>
        <p:txBody>
          <a:bodyPr>
            <a:normAutofit/>
          </a:bodyPr>
          <a:lstStyle>
            <a:lvl1pPr marL="0" indent="0" algn="l">
              <a:buNone/>
              <a:defRPr sz="2800" i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620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757330F-EEBD-4195-AA74-9E5BE69AA539}" type="datetimeFigureOut">
              <a:rPr lang="nl-NL" smtClean="0"/>
              <a:t>17-05-19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10704512" y="6356351"/>
            <a:ext cx="877888" cy="365125"/>
          </a:xfrm>
          <a:prstGeom prst="rect">
            <a:avLst/>
          </a:prstGeom>
        </p:spPr>
        <p:txBody>
          <a:bodyPr/>
          <a:lstStyle/>
          <a:p>
            <a:fld id="{0FF0447B-514C-49F9-92C7-F5610EA367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7442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757330F-EEBD-4195-AA74-9E5BE69AA539}" type="datetimeFigureOut">
              <a:rPr lang="nl-NL" smtClean="0"/>
              <a:t>17-05-19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10704512" y="6356351"/>
            <a:ext cx="877888" cy="365125"/>
          </a:xfrm>
          <a:prstGeom prst="rect">
            <a:avLst/>
          </a:prstGeom>
        </p:spPr>
        <p:txBody>
          <a:bodyPr/>
          <a:lstStyle/>
          <a:p>
            <a:fld id="{0FF0447B-514C-49F9-92C7-F5610EA367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9220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2" descr="SAX_PPT_UAS_Achtergro10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86"/>
          <a:stretch/>
        </p:blipFill>
        <p:spPr bwMode="auto">
          <a:xfrm>
            <a:off x="0" y="1"/>
            <a:ext cx="12192000" cy="6063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3599723" y="274638"/>
            <a:ext cx="7982677" cy="1143000"/>
          </a:xfrm>
        </p:spPr>
        <p:txBody>
          <a:bodyPr/>
          <a:lstStyle>
            <a:lvl1pPr>
              <a:defRPr>
                <a:solidFill>
                  <a:srgbClr val="00853A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10704512" y="6356351"/>
            <a:ext cx="877888" cy="365125"/>
          </a:xfrm>
          <a:prstGeom prst="rect">
            <a:avLst/>
          </a:prstGeom>
        </p:spPr>
        <p:txBody>
          <a:bodyPr/>
          <a:lstStyle/>
          <a:p>
            <a:fld id="{0FF0447B-514C-49F9-92C7-F5610EA367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30790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757330F-EEBD-4195-AA74-9E5BE69AA539}" type="datetimeFigureOut">
              <a:rPr lang="nl-NL" smtClean="0"/>
              <a:t>17-05-19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10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10704512" y="6356351"/>
            <a:ext cx="877888" cy="365125"/>
          </a:xfrm>
          <a:prstGeom prst="rect">
            <a:avLst/>
          </a:prstGeom>
        </p:spPr>
        <p:txBody>
          <a:bodyPr/>
          <a:lstStyle/>
          <a:p>
            <a:fld id="{0FF0447B-514C-49F9-92C7-F5610EA367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11968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2" descr="SAX_PPT_UAS_Achtergro10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86"/>
          <a:stretch/>
        </p:blipFill>
        <p:spPr bwMode="auto">
          <a:xfrm>
            <a:off x="0" y="1"/>
            <a:ext cx="12192000" cy="6063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853A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10704512" y="6356351"/>
            <a:ext cx="877888" cy="365125"/>
          </a:xfrm>
          <a:prstGeom prst="rect">
            <a:avLst/>
          </a:prstGeom>
        </p:spPr>
        <p:txBody>
          <a:bodyPr/>
          <a:lstStyle/>
          <a:p>
            <a:fld id="{0FF0447B-514C-49F9-92C7-F5610EA367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99563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757330F-EEBD-4195-AA74-9E5BE69AA539}" type="datetimeFigureOut">
              <a:rPr lang="nl-NL" smtClean="0"/>
              <a:t>17-05-19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10704512" y="6356351"/>
            <a:ext cx="877888" cy="365125"/>
          </a:xfrm>
          <a:prstGeom prst="rect">
            <a:avLst/>
          </a:prstGeom>
        </p:spPr>
        <p:txBody>
          <a:bodyPr/>
          <a:lstStyle/>
          <a:p>
            <a:fld id="{0FF0447B-514C-49F9-92C7-F5610EA367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9557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757330F-EEBD-4195-AA74-9E5BE69AA539}" type="datetimeFigureOut">
              <a:rPr lang="nl-NL" smtClean="0"/>
              <a:t>17-05-19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8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10704512" y="6356351"/>
            <a:ext cx="877888" cy="365125"/>
          </a:xfrm>
          <a:prstGeom prst="rect">
            <a:avLst/>
          </a:prstGeom>
        </p:spPr>
        <p:txBody>
          <a:bodyPr/>
          <a:lstStyle/>
          <a:p>
            <a:fld id="{0FF0447B-514C-49F9-92C7-F5610EA367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19284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757330F-EEBD-4195-AA74-9E5BE69AA539}" type="datetimeFigureOut">
              <a:rPr lang="nl-NL" smtClean="0"/>
              <a:t>17-05-19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8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10704512" y="6356351"/>
            <a:ext cx="877888" cy="365125"/>
          </a:xfrm>
          <a:prstGeom prst="rect">
            <a:avLst/>
          </a:prstGeom>
        </p:spPr>
        <p:txBody>
          <a:bodyPr/>
          <a:lstStyle/>
          <a:p>
            <a:fld id="{0FF0447B-514C-49F9-92C7-F5610EA367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3245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757330F-EEBD-4195-AA74-9E5BE69AA539}" type="datetimeFigureOut">
              <a:rPr lang="nl-NL" smtClean="0"/>
              <a:t>17-05-19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10704512" y="6356351"/>
            <a:ext cx="877888" cy="365125"/>
          </a:xfrm>
          <a:prstGeom prst="rect">
            <a:avLst/>
          </a:prstGeom>
        </p:spPr>
        <p:txBody>
          <a:bodyPr/>
          <a:lstStyle/>
          <a:p>
            <a:fld id="{0FF0447B-514C-49F9-92C7-F5610EA367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27813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757330F-EEBD-4195-AA74-9E5BE69AA539}" type="datetimeFigureOut">
              <a:rPr lang="nl-NL" smtClean="0"/>
              <a:t>17-05-19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10704512" y="6356351"/>
            <a:ext cx="877888" cy="365125"/>
          </a:xfrm>
          <a:prstGeom prst="rect">
            <a:avLst/>
          </a:prstGeom>
        </p:spPr>
        <p:txBody>
          <a:bodyPr/>
          <a:lstStyle/>
          <a:p>
            <a:fld id="{0FF0447B-514C-49F9-92C7-F5610EA367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53867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3" descr="SAX_PPT_UAS_Achtergro6.jpg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20"/>
          <a:stretch/>
        </p:blipFill>
        <p:spPr bwMode="auto">
          <a:xfrm>
            <a:off x="0" y="0"/>
            <a:ext cx="12192000" cy="6143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3599723" y="274638"/>
            <a:ext cx="798267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US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10704512" y="6356351"/>
            <a:ext cx="877888" cy="365125"/>
          </a:xfrm>
          <a:prstGeom prst="rect">
            <a:avLst/>
          </a:prstGeom>
        </p:spPr>
        <p:txBody>
          <a:bodyPr/>
          <a:lstStyle/>
          <a:p>
            <a:fld id="{0FF0447B-514C-49F9-92C7-F5610EA367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08217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" dirty="0">
                <a:solidFill>
                  <a:schemeClr val="tx1"/>
                </a:solidFill>
              </a:rPr>
              <a:t>HOW DO WE MEASURE ADHERENCE TO A BLENDED SMOKING CESSATION TREATMENT? </a:t>
            </a:r>
            <a:endParaRPr lang="en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L Siemer, M Brusse-Keizer, M Postel, S. Ben Allouch, P Patrinopoulos, R </a:t>
            </a:r>
            <a:r>
              <a:rPr lang="de-DE" dirty="0" err="1"/>
              <a:t>Sanderman</a:t>
            </a:r>
            <a:r>
              <a:rPr lang="de-DE" dirty="0"/>
              <a:t>, M </a:t>
            </a:r>
            <a:r>
              <a:rPr lang="de-DE" dirty="0" err="1"/>
              <a:t>Pieterse</a:t>
            </a:r>
            <a:endParaRPr lang="de-DE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55638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Background: Blended Treatment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" dirty="0"/>
              <a:t>promising way to deliver behavioral change interventions</a:t>
            </a:r>
          </a:p>
          <a:p>
            <a:r>
              <a:rPr lang="en" dirty="0"/>
              <a:t>combining the strengths of face-to-face (F2F) treatment with the unique features of Web-based care </a:t>
            </a:r>
          </a:p>
          <a:p>
            <a:r>
              <a:rPr lang="en" dirty="0"/>
              <a:t>”best of both worlds”</a:t>
            </a:r>
          </a:p>
          <a:p>
            <a:pPr marL="0" indent="0">
              <a:buNone/>
            </a:pPr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599113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Background: </a:t>
            </a:r>
            <a:r>
              <a:rPr lang="nl-NL" dirty="0" err="1"/>
              <a:t>Adherence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Primary determinant of treatment effectiveness (dose-response relationship)</a:t>
            </a:r>
          </a:p>
          <a:p>
            <a:r>
              <a:rPr lang="en-US" dirty="0"/>
              <a:t>Definition of adherence: </a:t>
            </a:r>
          </a:p>
          <a:p>
            <a:pPr lvl="1"/>
            <a:r>
              <a:rPr lang="en-US" dirty="0"/>
              <a:t>extent to which a person’s behavior—taking medication, following a diet, or executing lifestyle changes—corresponds with recommendations from a health care provider (WHO)</a:t>
            </a:r>
          </a:p>
          <a:p>
            <a:r>
              <a:rPr lang="en-US" dirty="0"/>
              <a:t>Measurement</a:t>
            </a:r>
          </a:p>
          <a:p>
            <a:pPr lvl="1"/>
            <a:r>
              <a:rPr lang="en-US" dirty="0"/>
              <a:t>F2F: completed tasks and/or attended sessions</a:t>
            </a:r>
          </a:p>
          <a:p>
            <a:pPr lvl="1"/>
            <a:r>
              <a:rPr lang="en-US" dirty="0"/>
              <a:t>Web: log-ins, module completion, time spend online, messages/emails, print requests 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275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Questions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" dirty="0"/>
              <a:t>How do we measure adherence to a blended treatment? </a:t>
            </a:r>
          </a:p>
          <a:p>
            <a:pPr lvl="1"/>
            <a:r>
              <a:rPr lang="en" dirty="0"/>
              <a:t>Develop and compare two measure (time vs. features)</a:t>
            </a:r>
          </a:p>
          <a:p>
            <a:pPr lvl="2"/>
            <a:r>
              <a:rPr lang="en" dirty="0"/>
              <a:t>Do they classify equally into adherent/non-adherent?</a:t>
            </a:r>
          </a:p>
          <a:p>
            <a:pPr lvl="2"/>
            <a:r>
              <a:rPr lang="en" dirty="0"/>
              <a:t>How valid are the measures?</a:t>
            </a:r>
          </a:p>
          <a:p>
            <a:pPr lvl="2"/>
            <a:r>
              <a:rPr lang="en" dirty="0"/>
              <a:t>Which advantages/</a:t>
            </a:r>
            <a:r>
              <a:rPr lang="de-DE" dirty="0" err="1"/>
              <a:t>disadvantages</a:t>
            </a:r>
            <a:r>
              <a:rPr lang="en" dirty="0"/>
              <a:t> has each measure?</a:t>
            </a:r>
          </a:p>
          <a:p>
            <a:pPr lvl="1"/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8190038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Method: </a:t>
            </a:r>
            <a:r>
              <a:rPr lang="nl-NL" dirty="0" err="1"/>
              <a:t>study</a:t>
            </a:r>
            <a:r>
              <a:rPr lang="nl-NL" dirty="0"/>
              <a:t> </a:t>
            </a:r>
            <a:r>
              <a:rPr lang="nl-NL" dirty="0" err="1"/>
              <a:t>participants</a:t>
            </a:r>
            <a:r>
              <a:rPr lang="nl-NL" dirty="0"/>
              <a:t> BSCT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" dirty="0"/>
              <a:t>Subset of an RCT on the effectiveness of BSCT versus F2F-treatment as usual</a:t>
            </a:r>
          </a:p>
          <a:p>
            <a:r>
              <a:rPr lang="en" dirty="0"/>
              <a:t>Outpatient smoking cessation clinic at the Medical Spectrum Twente hospital (Enschede/The Netherlands)</a:t>
            </a:r>
          </a:p>
          <a:p>
            <a:r>
              <a:rPr lang="en" dirty="0"/>
              <a:t>Inclusion criteria</a:t>
            </a:r>
          </a:p>
          <a:p>
            <a:pPr lvl="1"/>
            <a:r>
              <a:rPr lang="en" dirty="0"/>
              <a:t>being at least 18 years old, </a:t>
            </a:r>
          </a:p>
          <a:p>
            <a:pPr lvl="1"/>
            <a:r>
              <a:rPr lang="en" dirty="0"/>
              <a:t>currently smoking (at least one cigarette a day)</a:t>
            </a:r>
          </a:p>
          <a:p>
            <a:pPr lvl="1"/>
            <a:r>
              <a:rPr lang="en" dirty="0"/>
              <a:t>having access to email and internet</a:t>
            </a:r>
          </a:p>
          <a:p>
            <a:pPr lvl="1"/>
            <a:r>
              <a:rPr lang="en" dirty="0"/>
              <a:t>being able to read and write Dutch</a:t>
            </a:r>
          </a:p>
          <a:p>
            <a:endParaRPr lang="en" dirty="0"/>
          </a:p>
          <a:p>
            <a:endParaRPr lang="en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78571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Method: </a:t>
            </a:r>
            <a:r>
              <a:rPr lang="nl-NL" dirty="0" err="1"/>
              <a:t>study</a:t>
            </a:r>
            <a:r>
              <a:rPr lang="nl-NL" dirty="0"/>
              <a:t> </a:t>
            </a:r>
            <a:r>
              <a:rPr lang="nl-NL" dirty="0" err="1"/>
              <a:t>intervention</a:t>
            </a:r>
            <a:r>
              <a:rPr lang="nl-NL" dirty="0"/>
              <a:t> BSCT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A combination of F2F-treatment and Web-based sessions blended into one integrated smoking cessation treatment delivered in routine care settings</a:t>
            </a:r>
          </a:p>
          <a:p>
            <a:r>
              <a:rPr lang="en-GB" dirty="0"/>
              <a:t>Consists of 5 F2F sessions at the outpatient clinic and 5 Web-based sessions (50-50 balance between F2F and Web)</a:t>
            </a:r>
          </a:p>
          <a:p>
            <a:r>
              <a:rPr lang="en-GB" dirty="0"/>
              <a:t>High-intensity treatment (6h total) derived from the Dutch Guideline Tobacco Addiction, fulfilling the requirements of the Dutch care module for smoking cessation</a:t>
            </a:r>
          </a:p>
        </p:txBody>
      </p:sp>
    </p:spTree>
    <p:extLst>
      <p:ext uri="{BB962C8B-B14F-4D97-AF65-F5344CB8AC3E}">
        <p14:creationId xmlns:p14="http://schemas.microsoft.com/office/powerpoint/2010/main" val="38049640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7B1E45-4EFD-FA4C-92B2-E5CB0E79E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Time-</a:t>
            </a:r>
            <a:r>
              <a:rPr lang="de-DE" dirty="0" err="1"/>
              <a:t>based</a:t>
            </a:r>
            <a:r>
              <a:rPr lang="de-DE" dirty="0"/>
              <a:t> </a:t>
            </a:r>
            <a:r>
              <a:rPr lang="de-DE" dirty="0" err="1"/>
              <a:t>measure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4069101-A612-764F-951B-55CD4B8D51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Summing up time in treatment based on hospital administration, </a:t>
            </a:r>
            <a:r>
              <a:rPr lang="en-US" dirty="0" err="1"/>
              <a:t>eg.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First individual F2F session  	50 min</a:t>
            </a:r>
          </a:p>
          <a:p>
            <a:pPr lvl="1"/>
            <a:r>
              <a:rPr lang="en-US" dirty="0"/>
              <a:t>Usual F2F session			20 min</a:t>
            </a:r>
          </a:p>
          <a:p>
            <a:pPr lvl="1"/>
            <a:r>
              <a:rPr lang="en-US" dirty="0"/>
              <a:t>Usual Web session			20 min</a:t>
            </a:r>
          </a:p>
          <a:p>
            <a:pPr lvl="1"/>
            <a:r>
              <a:rPr lang="en-US" dirty="0"/>
              <a:t>Telephone consult			20 min</a:t>
            </a:r>
          </a:p>
          <a:p>
            <a:pPr lvl="1"/>
            <a:r>
              <a:rPr lang="en-US" dirty="0"/>
              <a:t>...</a:t>
            </a:r>
          </a:p>
          <a:p>
            <a:r>
              <a:rPr lang="en-US" dirty="0"/>
              <a:t>Adherence (60%-threshold)</a:t>
            </a:r>
          </a:p>
          <a:p>
            <a:pPr lvl="1"/>
            <a:r>
              <a:rPr lang="en-US" dirty="0"/>
              <a:t>At least </a:t>
            </a:r>
            <a:r>
              <a:rPr lang="en-US" b="1" dirty="0"/>
              <a:t>80/130 min</a:t>
            </a:r>
            <a:r>
              <a:rPr lang="en-US" dirty="0"/>
              <a:t>. spent in </a:t>
            </a:r>
            <a:r>
              <a:rPr lang="en-US" b="1" dirty="0"/>
              <a:t>F2F </a:t>
            </a:r>
            <a:r>
              <a:rPr lang="en-US" dirty="0"/>
              <a:t>sessions </a:t>
            </a:r>
          </a:p>
          <a:p>
            <a:pPr lvl="1"/>
            <a:r>
              <a:rPr lang="en-US" dirty="0"/>
              <a:t>AND</a:t>
            </a:r>
          </a:p>
          <a:p>
            <a:pPr lvl="1"/>
            <a:r>
              <a:rPr lang="en-US" dirty="0"/>
              <a:t>At least </a:t>
            </a:r>
            <a:r>
              <a:rPr lang="en-US" b="1" dirty="0"/>
              <a:t>60/100 min</a:t>
            </a:r>
            <a:r>
              <a:rPr lang="en-US" dirty="0"/>
              <a:t>. spent in </a:t>
            </a:r>
            <a:r>
              <a:rPr lang="en-US" b="1" dirty="0"/>
              <a:t>Web</a:t>
            </a:r>
            <a:r>
              <a:rPr lang="en-US" dirty="0"/>
              <a:t> sessions</a:t>
            </a:r>
          </a:p>
        </p:txBody>
      </p:sp>
    </p:spTree>
    <p:extLst>
      <p:ext uri="{BB962C8B-B14F-4D97-AF65-F5344CB8AC3E}">
        <p14:creationId xmlns:p14="http://schemas.microsoft.com/office/powerpoint/2010/main" val="13158797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5CA720-4027-524D-9B37-4BDB9C91D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Features-</a:t>
            </a:r>
            <a:r>
              <a:rPr lang="de-DE" dirty="0" err="1"/>
              <a:t>based</a:t>
            </a:r>
            <a:r>
              <a:rPr lang="de-DE" dirty="0"/>
              <a:t> </a:t>
            </a:r>
            <a:r>
              <a:rPr lang="de-DE" dirty="0" err="1"/>
              <a:t>measure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4467260-D974-F244-940B-8E5246A788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Active use of treatment features (based on patients‘ records of the outpatient clinic and the Web-platform) that ...</a:t>
            </a:r>
          </a:p>
          <a:p>
            <a:pPr lvl="1"/>
            <a:r>
              <a:rPr lang="en-US" dirty="0"/>
              <a:t>… refer to a relevant evidence-based behavior change technique (</a:t>
            </a:r>
            <a:r>
              <a:rPr lang="en-US" dirty="0" err="1"/>
              <a:t>eg.</a:t>
            </a:r>
            <a:r>
              <a:rPr lang="en-US" dirty="0"/>
              <a:t> goal setting, action plan)</a:t>
            </a:r>
          </a:p>
          <a:p>
            <a:pPr lvl="1"/>
            <a:r>
              <a:rPr lang="en-US" dirty="0"/>
              <a:t>… trace both F2F and Web-based behaviors of patients (</a:t>
            </a:r>
            <a:r>
              <a:rPr lang="en-US" dirty="0" err="1"/>
              <a:t>eg</a:t>
            </a:r>
            <a:r>
              <a:rPr lang="en-US" dirty="0"/>
              <a:t>, attending face-to-face treatment sessions as in “Think differently [F2F]” or completion of predefined Web-based tasks as in “Think differently” [Web]”)</a:t>
            </a:r>
          </a:p>
          <a:p>
            <a:pPr lvl="1"/>
            <a:r>
              <a:rPr lang="en-US" dirty="0"/>
              <a:t>… are objective </a:t>
            </a:r>
            <a:r>
              <a:rPr lang="en-US" dirty="0">
                <a:sym typeface="Wingdings" pitchFamily="2" charset="2"/>
              </a:rPr>
              <a:t>(</a:t>
            </a:r>
            <a:r>
              <a:rPr lang="en-US" dirty="0" err="1">
                <a:sym typeface="Wingdings" pitchFamily="2" charset="2"/>
              </a:rPr>
              <a:t>eg.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/>
              <a:t>receiving a message, unblocking a Web-based tool, filling in a minimal number of data in a Web-based tool such as </a:t>
            </a:r>
            <a:r>
              <a:rPr lang="en-US" dirty="0" err="1"/>
              <a:t>eg.</a:t>
            </a:r>
            <a:r>
              <a:rPr lang="en-US" dirty="0"/>
              <a:t> a smoking diary)</a:t>
            </a:r>
          </a:p>
          <a:p>
            <a:r>
              <a:rPr lang="en-US" dirty="0"/>
              <a:t>Adherence (60%-threshold)</a:t>
            </a:r>
          </a:p>
          <a:p>
            <a:pPr lvl="1"/>
            <a:r>
              <a:rPr lang="en-US" dirty="0"/>
              <a:t>Active use of at least </a:t>
            </a:r>
            <a:r>
              <a:rPr lang="en-US" b="1" dirty="0"/>
              <a:t>5/8 F2F features</a:t>
            </a:r>
            <a:endParaRPr lang="en-US" dirty="0"/>
          </a:p>
          <a:p>
            <a:pPr lvl="1"/>
            <a:r>
              <a:rPr lang="en-US" dirty="0"/>
              <a:t>AND</a:t>
            </a:r>
          </a:p>
          <a:p>
            <a:pPr lvl="1"/>
            <a:r>
              <a:rPr lang="en-US" dirty="0"/>
              <a:t>At least </a:t>
            </a:r>
            <a:r>
              <a:rPr lang="en-US" b="1" dirty="0"/>
              <a:t>6/10 Web features</a:t>
            </a:r>
          </a:p>
        </p:txBody>
      </p:sp>
    </p:spTree>
    <p:extLst>
      <p:ext uri="{BB962C8B-B14F-4D97-AF65-F5344CB8AC3E}">
        <p14:creationId xmlns:p14="http://schemas.microsoft.com/office/powerpoint/2010/main" val="12760558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 err="1"/>
              <a:t>Results</a:t>
            </a:r>
            <a:r>
              <a:rPr lang="nl-NL" dirty="0"/>
              <a:t>: </a:t>
            </a:r>
            <a:r>
              <a:rPr lang="en" dirty="0"/>
              <a:t>How do patients adhere (60%-t</a:t>
            </a:r>
            <a:r>
              <a:rPr lang="de-DE" dirty="0" err="1"/>
              <a:t>hr</a:t>
            </a:r>
            <a:r>
              <a:rPr lang="en" dirty="0" err="1"/>
              <a:t>eshold</a:t>
            </a:r>
            <a:r>
              <a:rPr lang="en" dirty="0"/>
              <a:t>)? </a:t>
            </a:r>
            <a:br>
              <a:rPr lang="en" dirty="0"/>
            </a:b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Minutes-based measure: 	33 (</a:t>
            </a:r>
            <a:r>
              <a:rPr lang="en-GB" b="1" dirty="0"/>
              <a:t>47.1%</a:t>
            </a:r>
            <a:r>
              <a:rPr lang="en-GB" dirty="0"/>
              <a:t>) adherent, </a:t>
            </a:r>
          </a:p>
          <a:p>
            <a:pPr>
              <a:buNone/>
            </a:pPr>
            <a:r>
              <a:rPr lang="en-GB" dirty="0"/>
              <a:t>                                             	37 (52.9%) non-adherent</a:t>
            </a:r>
          </a:p>
          <a:p>
            <a:endParaRPr lang="en-GB" dirty="0"/>
          </a:p>
          <a:p>
            <a:r>
              <a:rPr lang="en-GB" dirty="0"/>
              <a:t>Features-based measure: 	14 (</a:t>
            </a:r>
            <a:r>
              <a:rPr lang="en-GB" b="1" dirty="0"/>
              <a:t>20%</a:t>
            </a:r>
            <a:r>
              <a:rPr lang="en-GB" dirty="0"/>
              <a:t>) adherent, </a:t>
            </a:r>
          </a:p>
          <a:p>
            <a:pPr>
              <a:buNone/>
            </a:pPr>
            <a:r>
              <a:rPr lang="en-GB" dirty="0"/>
              <a:t>                                                	56 (80%) non-adherent</a:t>
            </a:r>
          </a:p>
          <a:p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34302036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 err="1"/>
              <a:t>Results</a:t>
            </a:r>
            <a:r>
              <a:rPr lang="nl-NL" dirty="0"/>
              <a:t>: </a:t>
            </a:r>
            <a:r>
              <a:rPr lang="en" dirty="0"/>
              <a:t>How do we measure adherence? </a:t>
            </a:r>
            <a:br>
              <a:rPr lang="en" dirty="0"/>
            </a:b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b="1" dirty="0"/>
              <a:t>Validity </a:t>
            </a:r>
          </a:p>
          <a:p>
            <a:r>
              <a:rPr lang="en-GB" b="1" dirty="0"/>
              <a:t>Construct (both good)</a:t>
            </a:r>
          </a:p>
          <a:p>
            <a:pPr lvl="1"/>
            <a:r>
              <a:rPr lang="en-GB" b="1" dirty="0"/>
              <a:t>Convergent </a:t>
            </a:r>
          </a:p>
          <a:p>
            <a:pPr lvl="2"/>
            <a:r>
              <a:rPr lang="en-GB" dirty="0"/>
              <a:t>Minutes-based measure: correctly classified the patients in </a:t>
            </a:r>
            <a:r>
              <a:rPr lang="en-GB" u="sng" dirty="0"/>
              <a:t>70%</a:t>
            </a:r>
            <a:r>
              <a:rPr lang="en-GB" dirty="0"/>
              <a:t> of the cases </a:t>
            </a:r>
          </a:p>
          <a:p>
            <a:pPr lvl="2"/>
            <a:r>
              <a:rPr lang="en-GB" dirty="0"/>
              <a:t>Feature-based measure: correctly classified the patients in </a:t>
            </a:r>
            <a:r>
              <a:rPr lang="en-GB" u="sng" dirty="0"/>
              <a:t>81.4%</a:t>
            </a:r>
            <a:r>
              <a:rPr lang="en-GB" dirty="0"/>
              <a:t> of the cases </a:t>
            </a:r>
            <a:endParaRPr lang="en-GB" b="1" dirty="0"/>
          </a:p>
          <a:p>
            <a:pPr lvl="1"/>
            <a:r>
              <a:rPr lang="en-GB" b="1" dirty="0"/>
              <a:t>Divergent: </a:t>
            </a:r>
            <a:r>
              <a:rPr lang="en-GB" dirty="0"/>
              <a:t>adherence was unrelated to non-adherence-related patients' baseline characteristics for </a:t>
            </a:r>
            <a:r>
              <a:rPr lang="en-GB" u="sng" dirty="0"/>
              <a:t>both</a:t>
            </a:r>
            <a:r>
              <a:rPr lang="en-GB" dirty="0"/>
              <a:t> measures</a:t>
            </a:r>
            <a:endParaRPr lang="en-GB" b="1" dirty="0"/>
          </a:p>
          <a:p>
            <a:r>
              <a:rPr lang="en-GB" b="1" dirty="0"/>
              <a:t>Content (good)</a:t>
            </a:r>
          </a:p>
          <a:p>
            <a:pPr lvl="1"/>
            <a:r>
              <a:rPr lang="en-GB" dirty="0"/>
              <a:t>Cohen's kappa test showed </a:t>
            </a:r>
            <a:r>
              <a:rPr lang="en-GB" u="sng" dirty="0"/>
              <a:t>moderate agreement </a:t>
            </a:r>
            <a:r>
              <a:rPr lang="en-GB" dirty="0"/>
              <a:t>between the evaluation of adherence using the minutes-based and the features-based measure (</a:t>
            </a:r>
            <a:r>
              <a:rPr lang="en-GB" dirty="0" err="1"/>
              <a:t>κ</a:t>
            </a:r>
            <a:r>
              <a:rPr lang="en-GB" dirty="0"/>
              <a:t> = .438, p &lt; .001) - agreement in the classification of 51 (72.9%) patients </a:t>
            </a:r>
            <a:endParaRPr lang="en-GB" b="1" dirty="0"/>
          </a:p>
          <a:p>
            <a:r>
              <a:rPr lang="en-GB" b="1" dirty="0"/>
              <a:t>Criterion</a:t>
            </a:r>
          </a:p>
          <a:p>
            <a:pPr lvl="1"/>
            <a:r>
              <a:rPr lang="en-GB" b="1" dirty="0"/>
              <a:t>Concurrent (good): </a:t>
            </a:r>
            <a:r>
              <a:rPr lang="en-GB" dirty="0"/>
              <a:t>adherence assessed using the minutes-based measure was </a:t>
            </a:r>
            <a:r>
              <a:rPr lang="en-GB" u="sng" dirty="0"/>
              <a:t>highly correlated </a:t>
            </a:r>
            <a:r>
              <a:rPr lang="en-GB" dirty="0"/>
              <a:t>with adherence evaluated using the features-based measure (rho(70) = .529, p &lt; .001)</a:t>
            </a:r>
          </a:p>
          <a:p>
            <a:pPr lvl="1"/>
            <a:r>
              <a:rPr lang="en-GB" b="1" dirty="0"/>
              <a:t>Predictive (unequal)</a:t>
            </a:r>
          </a:p>
          <a:p>
            <a:pPr lvl="2"/>
            <a:r>
              <a:rPr lang="en-GB" dirty="0"/>
              <a:t>Minutes-based measure: adherence </a:t>
            </a:r>
            <a:r>
              <a:rPr lang="en-GB" u="sng" dirty="0"/>
              <a:t>not</a:t>
            </a:r>
            <a:r>
              <a:rPr lang="en-GB" dirty="0"/>
              <a:t> associated with smoking abstinence (N=38, p = .47)</a:t>
            </a:r>
          </a:p>
          <a:p>
            <a:pPr lvl="2"/>
            <a:r>
              <a:rPr lang="en-GB" dirty="0"/>
              <a:t>Feature-based measure: adherence associated with smoking abstinence (N=17, p = .03)</a:t>
            </a:r>
          </a:p>
          <a:p>
            <a:endParaRPr lang="en-GB" b="1" dirty="0"/>
          </a:p>
          <a:p>
            <a:endParaRPr lang="en-GB" b="1" dirty="0"/>
          </a:p>
          <a:p>
            <a:endParaRPr lang="en-GB" b="1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91273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955DEB-20C0-3C49-A42D-0B8DE68B6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Advantages and disadvantages </a:t>
            </a:r>
            <a:endParaRPr lang="de-DE" dirty="0"/>
          </a:p>
        </p:txBody>
      </p:sp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1E838D16-A3E4-254F-A4AF-25E48FDCD4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6767903"/>
              </p:ext>
            </p:extLst>
          </p:nvPr>
        </p:nvGraphicFramePr>
        <p:xfrm>
          <a:off x="696685" y="2155372"/>
          <a:ext cx="10972800" cy="3845560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981200">
                  <a:extLst>
                    <a:ext uri="{9D8B030D-6E8A-4147-A177-3AD203B41FA5}">
                      <a16:colId xmlns:a16="http://schemas.microsoft.com/office/drawing/2014/main" val="825114142"/>
                    </a:ext>
                  </a:extLst>
                </a:gridCol>
                <a:gridCol w="4581525">
                  <a:extLst>
                    <a:ext uri="{9D8B030D-6E8A-4147-A177-3AD203B41FA5}">
                      <a16:colId xmlns:a16="http://schemas.microsoft.com/office/drawing/2014/main" val="3995885747"/>
                    </a:ext>
                  </a:extLst>
                </a:gridCol>
                <a:gridCol w="4410075">
                  <a:extLst>
                    <a:ext uri="{9D8B030D-6E8A-4147-A177-3AD203B41FA5}">
                      <a16:colId xmlns:a16="http://schemas.microsoft.com/office/drawing/2014/main" val="7539052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/>
                        <a:t>Time-based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/>
                        <a:t>Feature-based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675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noProof="0"/>
                        <a:t>Advantages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noProof="0">
                          <a:effectLst/>
                        </a:rPr>
                        <a:t>time-saving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noProof="0">
                          <a:effectLst/>
                        </a:rPr>
                        <a:t>easy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noProof="0">
                          <a:effectLst/>
                        </a:rPr>
                        <a:t>simple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noProof="0">
                          <a:effectLst/>
                        </a:rPr>
                        <a:t>objective </a:t>
                      </a:r>
                      <a:endParaRPr lang="en-US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noProof="0" dirty="0"/>
                        <a:t>more in-depth assessment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noProof="0" dirty="0"/>
                        <a:t>identification of weaknesses, improvement</a:t>
                      </a:r>
                      <a:endParaRPr lang="en-US" sz="1800" kern="1200" noProof="0" dirty="0">
                        <a:effectLst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noProof="0" dirty="0">
                          <a:effectLst/>
                        </a:rPr>
                        <a:t>correctly classifies the patients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noProof="0" dirty="0">
                          <a:effectLst/>
                        </a:rPr>
                        <a:t>Predicts </a:t>
                      </a:r>
                      <a:r>
                        <a:rPr lang="en-US" sz="1800" kern="1200" noProof="0" dirty="0">
                          <a:effectLst/>
                        </a:rPr>
                        <a:t>smoking abstinence</a:t>
                      </a:r>
                      <a:r>
                        <a:rPr lang="en-US" noProof="0" dirty="0">
                          <a:effectLst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699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noProof="0"/>
                        <a:t>Disadvantages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noProof="0" dirty="0">
                          <a:effectLst/>
                        </a:rPr>
                        <a:t>does not measure patients' real exposure time, but intended exposure time based on the protocol</a:t>
                      </a:r>
                      <a:r>
                        <a:rPr lang="en-US" noProof="0" dirty="0">
                          <a:effectLst/>
                        </a:rPr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noProof="0" dirty="0">
                          <a:effectLst/>
                        </a:rPr>
                        <a:t>less accurate classification of the patients into adherent and non-adherent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noProof="0" dirty="0">
                          <a:effectLst/>
                        </a:rPr>
                        <a:t>fails to predict smoking abstinence</a:t>
                      </a:r>
                      <a:r>
                        <a:rPr lang="en-US" noProof="0" dirty="0">
                          <a:effectLst/>
                        </a:rPr>
                        <a:t> </a:t>
                      </a: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noProof="0" dirty="0">
                          <a:effectLst/>
                        </a:rPr>
                        <a:t>complicated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noProof="0" dirty="0">
                          <a:effectLst/>
                        </a:rPr>
                        <a:t>time-consuming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noProof="0" dirty="0">
                          <a:effectLst/>
                        </a:rPr>
                        <a:t>subjective bias</a:t>
                      </a:r>
                      <a:endParaRPr lang="en-US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2997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71934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err="1"/>
              <a:t>Conclusion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" dirty="0"/>
          </a:p>
          <a:p>
            <a:r>
              <a:rPr lang="en" dirty="0"/>
              <a:t>Both adherence measures correlate reasonably well with each other. </a:t>
            </a:r>
          </a:p>
          <a:p>
            <a:r>
              <a:rPr lang="en" dirty="0"/>
              <a:t>Both adherence measures have useful content, construct and divergent validity. </a:t>
            </a:r>
          </a:p>
          <a:p>
            <a:r>
              <a:rPr lang="en" dirty="0"/>
              <a:t>Predictive validity is only found for the content-based measure. </a:t>
            </a:r>
          </a:p>
          <a:p>
            <a:endParaRPr lang="en" dirty="0"/>
          </a:p>
          <a:p>
            <a:r>
              <a:rPr lang="en" dirty="0"/>
              <a:t>Both methods seem adequate for clinical research.</a:t>
            </a:r>
          </a:p>
          <a:p>
            <a:r>
              <a:rPr lang="en" dirty="0"/>
              <a:t>Measure can be chosen based on advantages and disadvantages of each measure.</a:t>
            </a:r>
            <a:endParaRPr lang="en-GB" dirty="0"/>
          </a:p>
          <a:p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32455780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err="1"/>
              <a:t>Literature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 lang="en" dirty="0"/>
          </a:p>
          <a:p>
            <a:r>
              <a:rPr lang="de-DE" dirty="0"/>
              <a:t>Siemer, L., </a:t>
            </a:r>
            <a:r>
              <a:rPr lang="de-DE" dirty="0" err="1"/>
              <a:t>Pieterse</a:t>
            </a:r>
            <a:r>
              <a:rPr lang="de-DE" dirty="0"/>
              <a:t>, M. E., Brusse-Keizer, M. G., Postel, M. G., Allouch, S. B., &amp; </a:t>
            </a:r>
            <a:r>
              <a:rPr lang="de-DE" dirty="0" err="1"/>
              <a:t>Sanderman</a:t>
            </a:r>
            <a:r>
              <a:rPr lang="de-DE" dirty="0"/>
              <a:t>, R. (2016). Study </a:t>
            </a:r>
            <a:r>
              <a:rPr lang="de-DE" dirty="0" err="1"/>
              <a:t>protocol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a non-</a:t>
            </a:r>
            <a:r>
              <a:rPr lang="de-DE" dirty="0" err="1"/>
              <a:t>inferiority</a:t>
            </a:r>
            <a:r>
              <a:rPr lang="de-DE" dirty="0"/>
              <a:t> </a:t>
            </a:r>
            <a:r>
              <a:rPr lang="de-DE" dirty="0" err="1"/>
              <a:t>trial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blended </a:t>
            </a:r>
            <a:r>
              <a:rPr lang="de-DE" dirty="0" err="1"/>
              <a:t>smoking</a:t>
            </a:r>
            <a:r>
              <a:rPr lang="de-DE" dirty="0"/>
              <a:t> </a:t>
            </a:r>
            <a:r>
              <a:rPr lang="de-DE" dirty="0" err="1"/>
              <a:t>cessation</a:t>
            </a:r>
            <a:r>
              <a:rPr lang="de-DE" dirty="0"/>
              <a:t> </a:t>
            </a:r>
            <a:r>
              <a:rPr lang="de-DE" dirty="0" err="1"/>
              <a:t>treatment</a:t>
            </a:r>
            <a:r>
              <a:rPr lang="de-DE" dirty="0"/>
              <a:t> versus face-</a:t>
            </a:r>
            <a:r>
              <a:rPr lang="de-DE" dirty="0" err="1"/>
              <a:t>to</a:t>
            </a:r>
            <a:r>
              <a:rPr lang="de-DE" dirty="0"/>
              <a:t>-face </a:t>
            </a:r>
            <a:r>
              <a:rPr lang="de-DE" dirty="0" err="1"/>
              <a:t>treatment</a:t>
            </a:r>
            <a:r>
              <a:rPr lang="de-DE" dirty="0"/>
              <a:t> (</a:t>
            </a:r>
            <a:r>
              <a:rPr lang="de-DE" dirty="0" err="1"/>
              <a:t>LiveSmokefree</a:t>
            </a:r>
            <a:r>
              <a:rPr lang="de-DE" dirty="0"/>
              <a:t>-Study). </a:t>
            </a:r>
            <a:r>
              <a:rPr lang="de-DE" i="1" dirty="0"/>
              <a:t>BMC </a:t>
            </a:r>
            <a:r>
              <a:rPr lang="de-DE" i="1" dirty="0" err="1"/>
              <a:t>public</a:t>
            </a:r>
            <a:r>
              <a:rPr lang="de-DE" i="1" dirty="0"/>
              <a:t> </a:t>
            </a:r>
            <a:r>
              <a:rPr lang="de-DE" i="1" dirty="0" err="1"/>
              <a:t>health</a:t>
            </a:r>
            <a:r>
              <a:rPr lang="de-DE" dirty="0"/>
              <a:t>, </a:t>
            </a:r>
            <a:r>
              <a:rPr lang="de-DE" i="1" dirty="0"/>
              <a:t>16</a:t>
            </a:r>
            <a:r>
              <a:rPr lang="de-DE" dirty="0"/>
              <a:t>(1), 1187.</a:t>
            </a:r>
          </a:p>
          <a:p>
            <a:r>
              <a:rPr lang="de-DE" dirty="0"/>
              <a:t>Siemer, L., Brusse-Keizer, M. G., Postel, M. G., Allouch, S. B., </a:t>
            </a:r>
            <a:r>
              <a:rPr lang="de-DE" dirty="0" err="1"/>
              <a:t>Bougioukas</a:t>
            </a:r>
            <a:r>
              <a:rPr lang="de-DE" dirty="0"/>
              <a:t>, A. P., </a:t>
            </a:r>
            <a:r>
              <a:rPr lang="de-DE" dirty="0" err="1"/>
              <a:t>Sanderman</a:t>
            </a:r>
            <a:r>
              <a:rPr lang="de-DE" dirty="0"/>
              <a:t>, R., &amp; </a:t>
            </a:r>
            <a:r>
              <a:rPr lang="de-DE" dirty="0" err="1"/>
              <a:t>Pieterse</a:t>
            </a:r>
            <a:r>
              <a:rPr lang="de-DE" dirty="0"/>
              <a:t>, M. E. (2018). Blended Smoking </a:t>
            </a:r>
            <a:r>
              <a:rPr lang="de-DE" dirty="0" err="1"/>
              <a:t>Cessation</a:t>
            </a:r>
            <a:r>
              <a:rPr lang="de-DE" dirty="0"/>
              <a:t> Treatment: </a:t>
            </a:r>
            <a:r>
              <a:rPr lang="de-DE" dirty="0" err="1"/>
              <a:t>Exploring</a:t>
            </a:r>
            <a:r>
              <a:rPr lang="de-DE" dirty="0"/>
              <a:t> Measurement, Levels,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Predictors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Adherence</a:t>
            </a:r>
            <a:r>
              <a:rPr lang="de-DE" dirty="0"/>
              <a:t>. </a:t>
            </a:r>
            <a:r>
              <a:rPr lang="de-DE" i="1" dirty="0"/>
              <a:t>Journal </a:t>
            </a:r>
            <a:r>
              <a:rPr lang="de-DE" i="1" dirty="0" err="1"/>
              <a:t>of</a:t>
            </a:r>
            <a:r>
              <a:rPr lang="de-DE" i="1" dirty="0"/>
              <a:t> </a:t>
            </a:r>
            <a:r>
              <a:rPr lang="de-DE" i="1" dirty="0" err="1"/>
              <a:t>medical</a:t>
            </a:r>
            <a:r>
              <a:rPr lang="de-DE" i="1" dirty="0"/>
              <a:t> Internet </a:t>
            </a:r>
            <a:r>
              <a:rPr lang="de-DE" i="1" dirty="0" err="1"/>
              <a:t>research</a:t>
            </a:r>
            <a:r>
              <a:rPr lang="de-DE" dirty="0"/>
              <a:t>, </a:t>
            </a:r>
            <a:r>
              <a:rPr lang="de-DE" i="1" dirty="0"/>
              <a:t>20</a:t>
            </a:r>
            <a:r>
              <a:rPr lang="de-DE" dirty="0"/>
              <a:t>(8).</a:t>
            </a:r>
          </a:p>
          <a:p>
            <a:r>
              <a:rPr lang="en" dirty="0"/>
              <a:t>Patrinopoulos </a:t>
            </a:r>
            <a:r>
              <a:rPr lang="en" dirty="0" err="1"/>
              <a:t>Bougioukas</a:t>
            </a:r>
            <a:r>
              <a:rPr lang="en" dirty="0"/>
              <a:t>, A. (2017). </a:t>
            </a:r>
            <a:r>
              <a:rPr lang="en" i="1" dirty="0"/>
              <a:t>Adherence to blended smoking cessation treatment</a:t>
            </a:r>
            <a:r>
              <a:rPr lang="en" dirty="0"/>
              <a:t> (Master's thesis, University of Twente).</a:t>
            </a:r>
          </a:p>
        </p:txBody>
      </p:sp>
    </p:spTree>
    <p:extLst>
      <p:ext uri="{BB962C8B-B14F-4D97-AF65-F5344CB8AC3E}">
        <p14:creationId xmlns:p14="http://schemas.microsoft.com/office/powerpoint/2010/main" val="3172199078"/>
      </p:ext>
    </p:extLst>
  </p:cSld>
  <p:clrMapOvr>
    <a:masterClrMapping/>
  </p:clrMapOvr>
</p:sld>
</file>

<file path=ppt/theme/theme1.xml><?xml version="1.0" encoding="utf-8"?>
<a:theme xmlns:a="http://schemas.openxmlformats.org/drawingml/2006/main" name="Saxion_Powerpoint_INT_deeltijd1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ucida Sans Unicode 2">
      <a:majorFont>
        <a:latin typeface="Lucida Sans Unicode"/>
        <a:ea typeface=""/>
        <a:cs typeface=""/>
      </a:majorFont>
      <a:minorFont>
        <a:latin typeface="Lucida Sans Unicode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Saxion_Powerpoint_INT_deeltijd1</Template>
  <TotalTime>0</TotalTime>
  <Words>836</Words>
  <Application>Microsoft Macintosh PowerPoint</Application>
  <PresentationFormat>Breitbild</PresentationFormat>
  <Paragraphs>107</Paragraphs>
  <Slides>13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6" baseType="lpstr">
      <vt:lpstr>Arial</vt:lpstr>
      <vt:lpstr>Lucida Sans Unicode</vt:lpstr>
      <vt:lpstr>Saxion_Powerpoint_INT_deeltijd1</vt:lpstr>
      <vt:lpstr>HOW DO WE MEASURE ADHERENCE TO A BLENDED SMOKING CESSATION TREATMENT? </vt:lpstr>
      <vt:lpstr>Background: Blended Treatment</vt:lpstr>
      <vt:lpstr>Background: Adherence</vt:lpstr>
      <vt:lpstr>Questions</vt:lpstr>
      <vt:lpstr>Method: study participants BSCT</vt:lpstr>
      <vt:lpstr>Method: study intervention BSCT</vt:lpstr>
      <vt:lpstr>Time-based measure</vt:lpstr>
      <vt:lpstr>Features-based measure</vt:lpstr>
      <vt:lpstr>Results: How do patients adhere (60%-threshold)?  </vt:lpstr>
      <vt:lpstr>Results: How do we measure adherence?  </vt:lpstr>
      <vt:lpstr>Advantages and disadvantages </vt:lpstr>
      <vt:lpstr>Conclusion</vt:lpstr>
      <vt:lpstr>Literature</vt:lpstr>
    </vt:vector>
  </TitlesOfParts>
  <Company>Saxion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Lutz Siemer</dc:creator>
  <cp:lastModifiedBy>Lutz Siemer</cp:lastModifiedBy>
  <cp:revision>47</cp:revision>
  <dcterms:created xsi:type="dcterms:W3CDTF">2018-02-09T07:49:45Z</dcterms:created>
  <dcterms:modified xsi:type="dcterms:W3CDTF">2019-05-17T06:31:07Z</dcterms:modified>
</cp:coreProperties>
</file>