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65" r:id="rId3"/>
    <p:sldId id="266" r:id="rId4"/>
    <p:sldId id="284" r:id="rId5"/>
    <p:sldId id="269" r:id="rId6"/>
    <p:sldId id="271" r:id="rId7"/>
    <p:sldId id="270" r:id="rId8"/>
    <p:sldId id="268" r:id="rId9"/>
    <p:sldId id="285" r:id="rId10"/>
    <p:sldId id="286" r:id="rId11"/>
    <p:sldId id="287" r:id="rId12"/>
    <p:sldId id="288" r:id="rId13"/>
    <p:sldId id="280" r:id="rId14"/>
    <p:sldId id="289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unkle Formatvorlage 1 - Akz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06" autoAdjust="0"/>
    <p:restoredTop sz="86422"/>
  </p:normalViewPr>
  <p:slideViewPr>
    <p:cSldViewPr snapToGrid="0">
      <p:cViewPr varScale="1">
        <p:scale>
          <a:sx n="192" d="100"/>
          <a:sy n="192" d="100"/>
        </p:scale>
        <p:origin x="592" y="192"/>
      </p:cViewPr>
      <p:guideLst/>
    </p:cSldViewPr>
  </p:slideViewPr>
  <p:outlineViewPr>
    <p:cViewPr>
      <p:scale>
        <a:sx n="33" d="100"/>
        <a:sy n="33" d="100"/>
      </p:scale>
      <p:origin x="0" y="-64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497EF-D2AD-4940-ABDD-AA85729ABB92}" type="datetimeFigureOut">
              <a:rPr lang="de-DE" smtClean="0"/>
              <a:t>17.04.19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28061-CAA2-6D44-9185-8897368DFA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124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28061-CAA2-6D44-9185-8897368DFA2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913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28061-CAA2-6D44-9185-8897368DFA2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326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28061-CAA2-6D44-9185-8897368DFA29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4554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28061-CAA2-6D44-9185-8897368DFA2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564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28061-CAA2-6D44-9185-8897368DFA29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082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SAX_PPT_UAS_Achtergro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59563" y="3573016"/>
            <a:ext cx="6624736" cy="100811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59563" y="4581128"/>
            <a:ext cx="6624736" cy="1008112"/>
          </a:xfrm>
        </p:spPr>
        <p:txBody>
          <a:bodyPr>
            <a:normAutofit/>
          </a:bodyPr>
          <a:lstStyle>
            <a:lvl1pPr marL="0" indent="0" algn="l">
              <a:buNone/>
              <a:defRPr sz="2800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62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44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922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1"/>
            <a:ext cx="12192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599723" y="274638"/>
            <a:ext cx="7982677" cy="1143000"/>
          </a:xfrm>
        </p:spPr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79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96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1"/>
            <a:ext cx="12192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956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55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28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45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781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386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3" descr="SAX_PPT_UAS_Achtergro6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0"/>
          <a:stretch/>
        </p:blipFill>
        <p:spPr bwMode="auto">
          <a:xfrm>
            <a:off x="0" y="0"/>
            <a:ext cx="12192000" cy="614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599723" y="274638"/>
            <a:ext cx="798267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821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cap="none" noProof="0" dirty="0">
                <a:solidFill>
                  <a:schemeClr val="tx1"/>
                </a:solidFill>
              </a:rPr>
              <a:t>Blended Smoking Cessation Treatment (BSCT): </a:t>
            </a:r>
            <a:br>
              <a:rPr lang="en-US" sz="3200" cap="none" noProof="0" dirty="0">
                <a:solidFill>
                  <a:schemeClr val="tx1"/>
                </a:solidFill>
              </a:rPr>
            </a:br>
            <a:r>
              <a:rPr lang="en-US" sz="3200" cap="none" noProof="0" dirty="0">
                <a:solidFill>
                  <a:schemeClr val="tx1"/>
                </a:solidFill>
              </a:rPr>
              <a:t>Description of Patients’ User Experience (UX) 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noProof="0" dirty="0" err="1"/>
              <a:t>Wetenschapsdag</a:t>
            </a:r>
            <a:r>
              <a:rPr lang="en-US" noProof="0" dirty="0"/>
              <a:t> </a:t>
            </a:r>
            <a:r>
              <a:rPr lang="en-US" noProof="0" dirty="0" err="1"/>
              <a:t>Medisch</a:t>
            </a:r>
            <a:r>
              <a:rPr lang="en-US" noProof="0" dirty="0"/>
              <a:t> Spectrum Twente 18 April 2019 - Lutz Siemer </a:t>
            </a:r>
          </a:p>
        </p:txBody>
      </p:sp>
    </p:spTree>
    <p:extLst>
      <p:ext uri="{BB962C8B-B14F-4D97-AF65-F5344CB8AC3E}">
        <p14:creationId xmlns:p14="http://schemas.microsoft.com/office/powerpoint/2010/main" val="195563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Background: Blended Smoking Cessation Treatment (BSCT)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noProof="0" dirty="0"/>
              <a:t>Smoking tobacco</a:t>
            </a:r>
          </a:p>
          <a:p>
            <a:pPr lvl="1"/>
            <a:r>
              <a:rPr lang="en-US" noProof="0" dirty="0"/>
              <a:t>is one of the biggest public health threats. </a:t>
            </a:r>
          </a:p>
          <a:p>
            <a:r>
              <a:rPr lang="en-US" altLang="de-DE" b="1" u="sng" noProof="0" dirty="0"/>
              <a:t>Smoking cessation</a:t>
            </a:r>
          </a:p>
          <a:p>
            <a:pPr lvl="1"/>
            <a:r>
              <a:rPr lang="en-US" altLang="de-DE" noProof="0" dirty="0"/>
              <a:t>reduces the risk of developing smoking-related diseases.</a:t>
            </a:r>
          </a:p>
          <a:p>
            <a:r>
              <a:rPr lang="en-US" b="1" u="sng" noProof="0" dirty="0"/>
              <a:t>Blended Smoking Cessation Treatment </a:t>
            </a:r>
            <a:r>
              <a:rPr lang="en-US" noProof="0" dirty="0"/>
              <a:t>(BSCT)</a:t>
            </a:r>
          </a:p>
          <a:p>
            <a:pPr lvl="1"/>
            <a:r>
              <a:rPr lang="en-US" noProof="0" dirty="0"/>
              <a:t>combines the strengths of face-to-face (F2F) treatment with the unique features of Web-based care </a:t>
            </a:r>
          </a:p>
          <a:p>
            <a:pPr lvl="1"/>
            <a:r>
              <a:rPr lang="en-US" noProof="0" dirty="0"/>
              <a:t>is a “promising way” to deliver behavioral change interventions</a:t>
            </a:r>
          </a:p>
          <a:p>
            <a:pPr lvl="1"/>
            <a:r>
              <a:rPr lang="en-US" noProof="0" dirty="0"/>
              <a:t>may be the ”best of both worlds”?</a:t>
            </a:r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9113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Background: User Experience (UX)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noProof="0" dirty="0"/>
              <a:t>Definition</a:t>
            </a:r>
            <a:r>
              <a:rPr lang="en-US" noProof="0" dirty="0"/>
              <a:t>: “… what people personally encounter, undergo, or live through while using, interacting with, or being confronted passively with systems/services”   </a:t>
            </a:r>
          </a:p>
          <a:p>
            <a:r>
              <a:rPr lang="en-US" noProof="0" dirty="0"/>
              <a:t>UX </a:t>
            </a:r>
            <a:r>
              <a:rPr lang="en-US" b="1" u="sng" noProof="0" dirty="0"/>
              <a:t>impacts</a:t>
            </a:r>
            <a:r>
              <a:rPr lang="en-US" noProof="0" dirty="0"/>
              <a:t> use of health services and by this adherence to BSCT and ultimately quitting</a:t>
            </a:r>
          </a:p>
          <a:p>
            <a:endParaRPr lang="en-US" noProof="0" dirty="0"/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9427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071472-1663-7345-9DA9-EF24CA5F4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Hassenzahl</a:t>
            </a:r>
            <a:r>
              <a:rPr lang="en-US" noProof="0" dirty="0"/>
              <a:t>‘ process model of UX from a user‘s </a:t>
            </a:r>
            <a:r>
              <a:rPr lang="en-US" noProof="0" dirty="0" err="1"/>
              <a:t>perpective</a:t>
            </a:r>
            <a:r>
              <a:rPr lang="en-US" noProof="0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1AE7D5-BA1E-874C-90DD-3A03CA779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B2CE3C6F-3325-C34A-BD10-2461C2DDB64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197" y="1600201"/>
            <a:ext cx="8253693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4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….to use </a:t>
            </a:r>
            <a:r>
              <a:rPr lang="en-US" noProof="0" dirty="0" err="1"/>
              <a:t>Hassenzahl’s</a:t>
            </a:r>
            <a:r>
              <a:rPr lang="en-US" noProof="0" dirty="0"/>
              <a:t> model of UX to </a:t>
            </a:r>
            <a:r>
              <a:rPr lang="en-US" b="1" u="sng" noProof="0" dirty="0"/>
              <a:t>qualitatively describe </a:t>
            </a:r>
            <a:r>
              <a:rPr lang="en-US" noProof="0" dirty="0"/>
              <a:t>patients’ UX of a blended smoking cessation treatment (BSCT) in routine care. 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775F243D-9FA2-E54C-B9F1-51729EBFCC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839" y="2732334"/>
            <a:ext cx="4620321" cy="339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0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6E982009-14A4-9B4F-8505-404AD26546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70" y="5052224"/>
            <a:ext cx="1681259" cy="13406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Method: Data collection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486400" cy="4525963"/>
          </a:xfrm>
        </p:spPr>
        <p:txBody>
          <a:bodyPr numCol="1">
            <a:normAutofit/>
          </a:bodyPr>
          <a:lstStyle/>
          <a:p>
            <a:r>
              <a:rPr lang="en-US" noProof="0" dirty="0"/>
              <a:t>10 in-depth semi-structured interviews </a:t>
            </a:r>
          </a:p>
          <a:p>
            <a:r>
              <a:rPr lang="en-US" noProof="0" dirty="0"/>
              <a:t>Qualitative analysis based on the key elements which form the UX from a user perspective</a:t>
            </a:r>
          </a:p>
          <a:p>
            <a:r>
              <a:rPr lang="en-US" noProof="0" dirty="0"/>
              <a:t>“Positive” vs. “negative”</a:t>
            </a:r>
          </a:p>
          <a:p>
            <a:endParaRPr lang="en-US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6ACB93-0D76-DB44-976F-025BE6809DC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96000" y="1600200"/>
            <a:ext cx="6096000" cy="5059363"/>
          </a:xfrm>
        </p:spPr>
        <p:txBody>
          <a:bodyPr>
            <a:normAutofit fontScale="70000" lnSpcReduction="20000"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noProof="0" dirty="0"/>
              <a:t>Patients’ standards and expectations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noProof="0" dirty="0"/>
              <a:t>Apparent character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noProof="0" dirty="0"/>
              <a:t>Pragmatic attributes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noProof="0" dirty="0"/>
              <a:t>Usability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noProof="0" dirty="0"/>
              <a:t>Utility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noProof="0" dirty="0"/>
              <a:t>Hedonic attributes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noProof="0" dirty="0"/>
              <a:t>Stimulation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noProof="0" dirty="0"/>
              <a:t>Identification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noProof="0" dirty="0"/>
              <a:t>Evocation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noProof="0" dirty="0"/>
              <a:t>Usage situation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noProof="0" dirty="0"/>
              <a:t>Physical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noProof="0" dirty="0"/>
              <a:t>Social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noProof="0" dirty="0"/>
              <a:t>Technical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noProof="0" dirty="0"/>
              <a:t>Task</a:t>
            </a:r>
          </a:p>
          <a:p>
            <a:pPr marL="1371600" lvl="2" indent="-457200">
              <a:buFont typeface="+mj-lt"/>
              <a:buAutoNum type="arabicPeriod"/>
            </a:pPr>
            <a:endParaRPr lang="en-US" noProof="0" dirty="0"/>
          </a:p>
          <a:p>
            <a:pPr marL="914400" lvl="1" indent="-457200">
              <a:buFont typeface="+mj-lt"/>
              <a:buAutoNum type="arabicPeriod"/>
            </a:pPr>
            <a:r>
              <a:rPr lang="en-US" noProof="0" dirty="0"/>
              <a:t>Consequences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noProof="0" dirty="0"/>
              <a:t>Appeal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noProof="0" dirty="0"/>
              <a:t>Emotion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noProof="0" dirty="0"/>
              <a:t>Behavior</a:t>
            </a:r>
          </a:p>
        </p:txBody>
      </p:sp>
    </p:spTree>
    <p:extLst>
      <p:ext uri="{BB962C8B-B14F-4D97-AF65-F5344CB8AC3E}">
        <p14:creationId xmlns:p14="http://schemas.microsoft.com/office/powerpoint/2010/main" val="2966900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Method: Study Participants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noProof="0" dirty="0"/>
              <a:t>Patients included in an RCT on the effectiveness of BSCT versus F2F-treatment as usual</a:t>
            </a:r>
          </a:p>
          <a:p>
            <a:r>
              <a:rPr lang="en-US" noProof="0" dirty="0"/>
              <a:t>Outpatient smoking cessation clinic at the Medical Spectrum Twente hospital (Enschede/The Netherlands)</a:t>
            </a:r>
          </a:p>
          <a:p>
            <a:r>
              <a:rPr lang="en-US" noProof="0" dirty="0"/>
              <a:t>Inclusion criteria</a:t>
            </a:r>
          </a:p>
          <a:p>
            <a:pPr lvl="1"/>
            <a:r>
              <a:rPr lang="en-US" noProof="0" dirty="0"/>
              <a:t>being at least 18 years old, </a:t>
            </a:r>
          </a:p>
          <a:p>
            <a:pPr lvl="1"/>
            <a:r>
              <a:rPr lang="en-US" noProof="0" dirty="0"/>
              <a:t>currently smoking (at least one cigarette a day)</a:t>
            </a:r>
          </a:p>
          <a:p>
            <a:pPr lvl="1"/>
            <a:r>
              <a:rPr lang="en-US" noProof="0" dirty="0"/>
              <a:t>having access to email and internet</a:t>
            </a:r>
          </a:p>
          <a:p>
            <a:pPr lvl="1"/>
            <a:r>
              <a:rPr lang="en-US" noProof="0" dirty="0"/>
              <a:t>being able to read and write Dutch</a:t>
            </a:r>
          </a:p>
          <a:p>
            <a:r>
              <a:rPr lang="en-US" b="1" u="sng" noProof="0" dirty="0"/>
              <a:t>Purposive</a:t>
            </a:r>
            <a:r>
              <a:rPr lang="en-US" noProof="0" dirty="0"/>
              <a:t> sample (n=10) (striving for an </a:t>
            </a:r>
            <a:r>
              <a:rPr lang="en-US" b="1" u="sng" noProof="0" dirty="0"/>
              <a:t>heterogeneous mix</a:t>
            </a:r>
            <a:r>
              <a:rPr lang="en-US" noProof="0" dirty="0"/>
              <a:t>)</a:t>
            </a:r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8571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Method: Study Intervention (BSCT)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A combination of F2F-treatment and Web-based sessions blended into one integrated smoking cessation treatment delivered in </a:t>
            </a:r>
            <a:r>
              <a:rPr lang="en-US" b="1" u="sng" noProof="0" dirty="0"/>
              <a:t>routine care </a:t>
            </a:r>
            <a:r>
              <a:rPr lang="en-US" noProof="0" dirty="0"/>
              <a:t>settings</a:t>
            </a:r>
          </a:p>
          <a:p>
            <a:r>
              <a:rPr lang="en-US" noProof="0" dirty="0"/>
              <a:t>Consists of </a:t>
            </a:r>
            <a:r>
              <a:rPr lang="en-US" b="1" u="sng" noProof="0" dirty="0"/>
              <a:t>5 F2F </a:t>
            </a:r>
            <a:r>
              <a:rPr lang="en-US" noProof="0" dirty="0"/>
              <a:t>sessions at the outpatient clinic and </a:t>
            </a:r>
            <a:r>
              <a:rPr lang="en-US" b="1" u="sng" noProof="0" dirty="0"/>
              <a:t>5 Web</a:t>
            </a:r>
            <a:r>
              <a:rPr lang="en-US" noProof="0" dirty="0"/>
              <a:t>-based sessions (</a:t>
            </a:r>
            <a:r>
              <a:rPr lang="en-US" b="1" u="sng" noProof="0" dirty="0"/>
              <a:t>50-50</a:t>
            </a:r>
            <a:r>
              <a:rPr lang="en-US" noProof="0" dirty="0"/>
              <a:t> balance between F2F and Web)</a:t>
            </a:r>
          </a:p>
          <a:p>
            <a:r>
              <a:rPr lang="en-US" b="1" u="sng" noProof="0" dirty="0"/>
              <a:t>High-intensity treatment </a:t>
            </a:r>
            <a:r>
              <a:rPr lang="en-US" noProof="0" dirty="0"/>
              <a:t>(6h total) derived from the Dutch Guideline Tobacco Addiction, fulfilling the requirements of the Dutch care module for smoking cessation</a:t>
            </a:r>
          </a:p>
        </p:txBody>
      </p:sp>
    </p:spTree>
    <p:extLst>
      <p:ext uri="{BB962C8B-B14F-4D97-AF65-F5344CB8AC3E}">
        <p14:creationId xmlns:p14="http://schemas.microsoft.com/office/powerpoint/2010/main" val="3804964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25DF1-B5B7-6E4E-83B4-B2EA1C8B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Results: 1. Patients’ standards and expectations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F832A-ADF9-F148-AA75-7BCD7D349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 dirty="0"/>
              <a:t>Positive-pragmatic </a:t>
            </a:r>
            <a:r>
              <a:rPr lang="en-US" b="1" u="sng" noProof="0" dirty="0"/>
              <a:t>standard</a:t>
            </a:r>
          </a:p>
          <a:p>
            <a:pPr lvl="1"/>
            <a:r>
              <a:rPr lang="en-US" noProof="0" dirty="0"/>
              <a:t>Earlier stop smoking attempts </a:t>
            </a:r>
          </a:p>
          <a:p>
            <a:pPr lvl="2"/>
            <a:r>
              <a:rPr lang="en-US" noProof="0" dirty="0"/>
              <a:t>“</a:t>
            </a:r>
            <a:r>
              <a:rPr lang="en-US" i="1" noProof="0" dirty="0"/>
              <a:t>You just have to do the things</a:t>
            </a:r>
            <a:r>
              <a:rPr lang="en-US" noProof="0" dirty="0"/>
              <a:t>” (#53)</a:t>
            </a:r>
          </a:p>
          <a:p>
            <a:pPr lvl="1"/>
            <a:r>
              <a:rPr lang="en-US" noProof="0" dirty="0"/>
              <a:t>ICT-use in general </a:t>
            </a:r>
          </a:p>
          <a:p>
            <a:pPr lvl="2"/>
            <a:r>
              <a:rPr lang="en-US" noProof="0" dirty="0"/>
              <a:t>“Computer is a tool” (#509, #75) </a:t>
            </a:r>
          </a:p>
          <a:p>
            <a:r>
              <a:rPr lang="en-US" noProof="0" dirty="0"/>
              <a:t>Neutral-open </a:t>
            </a:r>
            <a:r>
              <a:rPr lang="en-US" b="1" u="sng" noProof="0" dirty="0"/>
              <a:t>expectation</a:t>
            </a:r>
            <a:r>
              <a:rPr lang="en-US" noProof="0" dirty="0"/>
              <a:t> </a:t>
            </a:r>
          </a:p>
          <a:p>
            <a:pPr lvl="1"/>
            <a:r>
              <a:rPr lang="en-US" noProof="0" dirty="0"/>
              <a:t>„</a:t>
            </a:r>
            <a:r>
              <a:rPr lang="en-US" i="1" noProof="0" dirty="0"/>
              <a:t>is new and sounds interesting</a:t>
            </a:r>
            <a:r>
              <a:rPr lang="en-US" noProof="0" dirty="0"/>
              <a:t>“ (#14)</a:t>
            </a:r>
          </a:p>
          <a:p>
            <a:pPr lvl="1"/>
            <a:r>
              <a:rPr lang="en-US" noProof="0" dirty="0"/>
              <a:t>Expecting support </a:t>
            </a:r>
          </a:p>
          <a:p>
            <a:pPr lvl="2"/>
            <a:r>
              <a:rPr lang="en-US" noProof="0" dirty="0"/>
              <a:t>Counselor shall be „</a:t>
            </a:r>
            <a:r>
              <a:rPr lang="en-US" i="1" noProof="0" dirty="0"/>
              <a:t>a driving force</a:t>
            </a:r>
            <a:r>
              <a:rPr lang="en-US" noProof="0" dirty="0"/>
              <a:t>“ (#10)</a:t>
            </a:r>
          </a:p>
          <a:p>
            <a:pPr lvl="2"/>
            <a:r>
              <a:rPr lang="en-US" noProof="0" dirty="0"/>
              <a:t>„</a:t>
            </a:r>
            <a:r>
              <a:rPr lang="en-US" i="1" noProof="0" dirty="0"/>
              <a:t>get more grip on smoking cessation</a:t>
            </a:r>
            <a:r>
              <a:rPr lang="en-US" noProof="0" dirty="0"/>
              <a:t>“ (#34)</a:t>
            </a:r>
          </a:p>
          <a:p>
            <a:pPr lvl="2"/>
            <a:endParaRPr lang="en-US" noProof="0" dirty="0"/>
          </a:p>
          <a:p>
            <a:endParaRPr lang="en-US" noProof="0" dirty="0"/>
          </a:p>
          <a:p>
            <a:pPr lvl="1"/>
            <a:endParaRPr lang="en-US" noProof="0" dirty="0"/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5CEFB612-D82C-D74E-8E4A-76FB5FE1FB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09" y="6024092"/>
            <a:ext cx="1045782" cy="83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2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25DF1-B5B7-6E4E-83B4-B2EA1C8B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Results: 2. Apparent character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F832A-ADF9-F148-AA75-7BCD7D349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u="sng" noProof="0" dirty="0"/>
              <a:t>Pragmatic</a:t>
            </a:r>
            <a:r>
              <a:rPr lang="en-US" noProof="0" dirty="0"/>
              <a:t>: positive</a:t>
            </a:r>
          </a:p>
          <a:p>
            <a:pPr lvl="1"/>
            <a:r>
              <a:rPr lang="en-US" b="1" u="sng" noProof="0" dirty="0"/>
              <a:t>Usability</a:t>
            </a:r>
            <a:r>
              <a:rPr lang="en-US" noProof="0" dirty="0"/>
              <a:t> ... “</a:t>
            </a:r>
            <a:r>
              <a:rPr lang="en-US" i="1" noProof="0" dirty="0"/>
              <a:t>there have been no problems</a:t>
            </a:r>
            <a:r>
              <a:rPr lang="en-US" noProof="0" dirty="0"/>
              <a:t>” (#509), “</a:t>
            </a:r>
            <a:r>
              <a:rPr lang="en-US" i="1" noProof="0" dirty="0"/>
              <a:t>all was quite logical</a:t>
            </a:r>
            <a:r>
              <a:rPr lang="en-US" noProof="0" dirty="0"/>
              <a:t>” (#14) </a:t>
            </a:r>
          </a:p>
          <a:p>
            <a:pPr lvl="1"/>
            <a:r>
              <a:rPr lang="en-US" b="1" u="sng" noProof="0" dirty="0"/>
              <a:t>Utility</a:t>
            </a:r>
            <a:r>
              <a:rPr lang="en-US" noProof="0" dirty="0"/>
              <a:t> ... “</a:t>
            </a:r>
            <a:r>
              <a:rPr lang="en-US" i="1" noProof="0" dirty="0"/>
              <a:t>all BSCT parts were helpful – some more, some less</a:t>
            </a:r>
            <a:r>
              <a:rPr lang="en-US" noProof="0" dirty="0"/>
              <a:t>” (#53), “</a:t>
            </a:r>
            <a:r>
              <a:rPr lang="en-US" i="1" noProof="0" dirty="0"/>
              <a:t>matched my quitting process</a:t>
            </a:r>
            <a:r>
              <a:rPr lang="en-US" noProof="0" dirty="0"/>
              <a:t>” (#53)</a:t>
            </a:r>
          </a:p>
          <a:p>
            <a:r>
              <a:rPr lang="en-US" b="1" u="sng" noProof="0" dirty="0"/>
              <a:t>Hedonic</a:t>
            </a:r>
            <a:r>
              <a:rPr lang="en-US" noProof="0" dirty="0"/>
              <a:t>: ambivalent</a:t>
            </a:r>
          </a:p>
          <a:p>
            <a:pPr lvl="1"/>
            <a:r>
              <a:rPr lang="en-US" b="1" u="sng" noProof="0" dirty="0"/>
              <a:t>Stimulation</a:t>
            </a:r>
            <a:r>
              <a:rPr lang="en-US" noProof="0" dirty="0"/>
              <a:t> … “</a:t>
            </a:r>
            <a:r>
              <a:rPr lang="en-US" i="1" noProof="0" dirty="0"/>
              <a:t>quit smoking</a:t>
            </a:r>
            <a:r>
              <a:rPr lang="en-US" noProof="0" dirty="0"/>
              <a:t>” (#14), “</a:t>
            </a:r>
            <a:r>
              <a:rPr lang="en-US" i="1" noProof="0" dirty="0"/>
              <a:t>discuss costs of smoking</a:t>
            </a:r>
            <a:r>
              <a:rPr lang="en-US" noProof="0" dirty="0"/>
              <a:t>” (#12), “</a:t>
            </a:r>
            <a:r>
              <a:rPr lang="en-US" i="1" noProof="0" dirty="0"/>
              <a:t>think</a:t>
            </a:r>
            <a:r>
              <a:rPr lang="en-US" noProof="0" dirty="0"/>
              <a:t>” (#106, #34),  … “</a:t>
            </a:r>
            <a:r>
              <a:rPr lang="en-US" i="1" noProof="0" dirty="0"/>
              <a:t>online won’t get through to me</a:t>
            </a:r>
            <a:r>
              <a:rPr lang="en-US" noProof="0" dirty="0"/>
              <a:t>” (#53, #34, #14, #25) </a:t>
            </a:r>
          </a:p>
          <a:p>
            <a:pPr lvl="1"/>
            <a:r>
              <a:rPr lang="en-US" b="1" u="sng" noProof="0" dirty="0" err="1"/>
              <a:t>Indentification</a:t>
            </a:r>
            <a:r>
              <a:rPr lang="en-US" noProof="0" dirty="0"/>
              <a:t> ... “</a:t>
            </a:r>
            <a:r>
              <a:rPr lang="en-US" i="1" noProof="0" dirty="0"/>
              <a:t>perseverance</a:t>
            </a:r>
            <a:r>
              <a:rPr lang="en-US" noProof="0" dirty="0"/>
              <a:t>” (#75), “</a:t>
            </a:r>
            <a:r>
              <a:rPr lang="en-US" i="1" noProof="0" dirty="0"/>
              <a:t>self-control</a:t>
            </a:r>
            <a:r>
              <a:rPr lang="en-US" noProof="0" dirty="0"/>
              <a:t>” (#75), ... “</a:t>
            </a:r>
            <a:r>
              <a:rPr lang="en-US" i="1" noProof="0" dirty="0"/>
              <a:t>felt treated like a child</a:t>
            </a:r>
            <a:r>
              <a:rPr lang="en-US" noProof="0" dirty="0"/>
              <a:t>” (#27), … “</a:t>
            </a:r>
            <a:r>
              <a:rPr lang="en-US" i="1" noProof="0" dirty="0"/>
              <a:t>online is not my style</a:t>
            </a:r>
            <a:r>
              <a:rPr lang="en-US" noProof="0" dirty="0"/>
              <a:t>” (#12, #75, #10, #25)</a:t>
            </a:r>
          </a:p>
          <a:p>
            <a:pPr lvl="1"/>
            <a:r>
              <a:rPr lang="en-US" b="1" u="sng" noProof="0" dirty="0"/>
              <a:t>Evocation</a:t>
            </a:r>
            <a:r>
              <a:rPr lang="en-US" noProof="0" dirty="0"/>
              <a:t> … Web-sessions like “</a:t>
            </a:r>
            <a:r>
              <a:rPr lang="en-US" i="1" noProof="0" dirty="0"/>
              <a:t>bookkeeping</a:t>
            </a:r>
            <a:r>
              <a:rPr lang="en-US" noProof="0" dirty="0"/>
              <a:t>” (#53, #34, #14), “filling in tax forms” (#10)</a:t>
            </a:r>
          </a:p>
          <a:p>
            <a:pPr lvl="1"/>
            <a:endParaRPr lang="en-US" noProof="0" dirty="0"/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D7FF5C35-5966-B340-857E-620FAA6FB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09" y="6024092"/>
            <a:ext cx="1045782" cy="83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4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25DF1-B5B7-6E4E-83B4-B2EA1C8B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Results: 3. Usage situation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F832A-ADF9-F148-AA75-7BCD7D349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noProof="0" dirty="0"/>
              <a:t>Technical</a:t>
            </a:r>
            <a:r>
              <a:rPr lang="en-US" noProof="0" dirty="0"/>
              <a:t>: negative ... “</a:t>
            </a:r>
            <a:r>
              <a:rPr lang="en-US" i="1" noProof="0" dirty="0"/>
              <a:t>did not work on iPad</a:t>
            </a:r>
            <a:r>
              <a:rPr lang="en-US" noProof="0" dirty="0"/>
              <a:t>” (#34, #10, #25, #75), “</a:t>
            </a:r>
            <a:r>
              <a:rPr lang="en-US" i="1" noProof="0" dirty="0"/>
              <a:t>had to start up the laptop, which takes time</a:t>
            </a:r>
            <a:r>
              <a:rPr lang="en-US" noProof="0" dirty="0"/>
              <a:t>” (#106, #34, #14)</a:t>
            </a:r>
          </a:p>
          <a:p>
            <a:r>
              <a:rPr lang="en-US" b="1" u="sng" noProof="0" dirty="0"/>
              <a:t>Task</a:t>
            </a:r>
            <a:r>
              <a:rPr lang="en-US" noProof="0" dirty="0"/>
              <a:t>: negative .. Not enough time “because of other tasks” (#509), “</a:t>
            </a:r>
            <a:r>
              <a:rPr lang="en-US" i="1" noProof="0" dirty="0"/>
              <a:t>because of family tasks</a:t>
            </a:r>
            <a:r>
              <a:rPr lang="en-US" noProof="0" dirty="0"/>
              <a:t>” (#106) </a:t>
            </a:r>
          </a:p>
          <a:p>
            <a:r>
              <a:rPr lang="en-US" b="1" u="sng" noProof="0" dirty="0"/>
              <a:t>Physical</a:t>
            </a:r>
            <a:r>
              <a:rPr lang="en-US" noProof="0" dirty="0"/>
              <a:t>: positive ... Web-sessions at “</a:t>
            </a:r>
            <a:r>
              <a:rPr lang="en-US" i="1" noProof="0" dirty="0"/>
              <a:t>my own home office</a:t>
            </a:r>
            <a:r>
              <a:rPr lang="en-US" noProof="0" dirty="0"/>
              <a:t>” (#25, #509), “</a:t>
            </a:r>
            <a:r>
              <a:rPr lang="en-US" i="1" noProof="0" dirty="0"/>
              <a:t>hobby room upstairs, which is a nice place</a:t>
            </a:r>
            <a:r>
              <a:rPr lang="en-US" noProof="0" dirty="0"/>
              <a:t>” (#10)</a:t>
            </a:r>
          </a:p>
          <a:p>
            <a:r>
              <a:rPr lang="en-US" b="1" u="sng" noProof="0" dirty="0"/>
              <a:t>Social</a:t>
            </a:r>
            <a:r>
              <a:rPr lang="en-US" noProof="0" dirty="0"/>
              <a:t>: positive ... everyone “</a:t>
            </a:r>
            <a:r>
              <a:rPr lang="en-US" i="1" noProof="0" dirty="0"/>
              <a:t>supported</a:t>
            </a:r>
            <a:r>
              <a:rPr lang="en-US" noProof="0" dirty="0"/>
              <a:t>” (#53, #25), “</a:t>
            </a:r>
            <a:r>
              <a:rPr lang="en-US" i="1" noProof="0" dirty="0"/>
              <a:t>complimented</a:t>
            </a:r>
            <a:r>
              <a:rPr lang="en-US" noProof="0" dirty="0"/>
              <a:t>” (#53), “</a:t>
            </a:r>
            <a:r>
              <a:rPr lang="en-US" i="1" noProof="0" dirty="0"/>
              <a:t>family motivated stopping</a:t>
            </a:r>
            <a:r>
              <a:rPr lang="en-US" noProof="0" dirty="0"/>
              <a:t>” (#106) 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0FBDA888-7A45-8D45-B8EB-0D597F14DE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09" y="6024092"/>
            <a:ext cx="1045782" cy="83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37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25DF1-B5B7-6E4E-83B4-B2EA1C8B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Results: 4. Consequences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F832A-ADF9-F148-AA75-7BCD7D349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u="sng" noProof="0" dirty="0"/>
              <a:t>Appeal</a:t>
            </a:r>
            <a:r>
              <a:rPr lang="en-US" noProof="0" dirty="0"/>
              <a:t>: positive</a:t>
            </a:r>
          </a:p>
          <a:p>
            <a:pPr lvl="1"/>
            <a:r>
              <a:rPr lang="en-US" noProof="0" dirty="0"/>
              <a:t>BSCT in general: „</a:t>
            </a:r>
            <a:r>
              <a:rPr lang="en-US" i="1" noProof="0" dirty="0"/>
              <a:t>good</a:t>
            </a:r>
            <a:r>
              <a:rPr lang="en-US" noProof="0" dirty="0"/>
              <a:t>“(#106, #53, #27, #75, #14, #25), “</a:t>
            </a:r>
            <a:r>
              <a:rPr lang="en-US" i="1" noProof="0" dirty="0"/>
              <a:t>offered variety</a:t>
            </a:r>
            <a:r>
              <a:rPr lang="en-US" noProof="0" dirty="0"/>
              <a:t>” (#75) </a:t>
            </a:r>
          </a:p>
          <a:p>
            <a:pPr lvl="1"/>
            <a:r>
              <a:rPr lang="en-US" noProof="0" dirty="0"/>
              <a:t>Web-sessions: “</a:t>
            </a:r>
            <a:r>
              <a:rPr lang="en-US" i="1" noProof="0" dirty="0"/>
              <a:t>yielded nothing</a:t>
            </a:r>
            <a:r>
              <a:rPr lang="en-US" noProof="0" dirty="0"/>
              <a:t>” (#509, #75, #14), “</a:t>
            </a:r>
            <a:r>
              <a:rPr lang="en-US" i="1" noProof="0" dirty="0"/>
              <a:t>a lot</a:t>
            </a:r>
            <a:r>
              <a:rPr lang="en-US" noProof="0" dirty="0"/>
              <a:t>” (#509, #27), “</a:t>
            </a:r>
            <a:r>
              <a:rPr lang="en-US" i="1" noProof="0" dirty="0"/>
              <a:t>cumbersome</a:t>
            </a:r>
            <a:r>
              <a:rPr lang="en-US" noProof="0" dirty="0"/>
              <a:t>” (#106), “</a:t>
            </a:r>
            <a:r>
              <a:rPr lang="en-US" i="1" noProof="0" dirty="0"/>
              <a:t>boring</a:t>
            </a:r>
            <a:r>
              <a:rPr lang="en-US" noProof="0" dirty="0"/>
              <a:t>” (#34, #27), “</a:t>
            </a:r>
            <a:r>
              <a:rPr lang="en-US" i="1" noProof="0" dirty="0"/>
              <a:t>tiring</a:t>
            </a:r>
            <a:r>
              <a:rPr lang="en-US" noProof="0" dirty="0"/>
              <a:t>” (#27), “</a:t>
            </a:r>
            <a:r>
              <a:rPr lang="en-US" i="1" noProof="0" dirty="0"/>
              <a:t>nonsense</a:t>
            </a:r>
            <a:r>
              <a:rPr lang="en-US" noProof="0" dirty="0"/>
              <a:t>” (#12, #10), “</a:t>
            </a:r>
            <a:r>
              <a:rPr lang="en-US" i="1" noProof="0" dirty="0"/>
              <a:t>dead</a:t>
            </a:r>
            <a:r>
              <a:rPr lang="en-US" noProof="0" dirty="0"/>
              <a:t>” (#10) </a:t>
            </a:r>
          </a:p>
          <a:p>
            <a:r>
              <a:rPr lang="en-US" b="1" u="sng" noProof="0" dirty="0"/>
              <a:t>Emotion</a:t>
            </a:r>
            <a:r>
              <a:rPr lang="en-US" noProof="0" dirty="0"/>
              <a:t>: ambivalent</a:t>
            </a:r>
          </a:p>
          <a:p>
            <a:pPr lvl="1"/>
            <a:r>
              <a:rPr lang="en-US" noProof="0" dirty="0"/>
              <a:t>BSCT in general: “</a:t>
            </a:r>
            <a:r>
              <a:rPr lang="en-US" i="1" noProof="0" dirty="0"/>
              <a:t>not satisfied</a:t>
            </a:r>
            <a:r>
              <a:rPr lang="en-US" noProof="0" dirty="0"/>
              <a:t>” (#34, #25), “</a:t>
            </a:r>
            <a:r>
              <a:rPr lang="en-US" i="1" noProof="0" dirty="0"/>
              <a:t>satisfied</a:t>
            </a:r>
            <a:r>
              <a:rPr lang="en-US" noProof="0" dirty="0"/>
              <a:t>” (#27, #10), “</a:t>
            </a:r>
            <a:r>
              <a:rPr lang="en-US" i="1" noProof="0" dirty="0"/>
              <a:t>thankful</a:t>
            </a:r>
            <a:r>
              <a:rPr lang="en-US" noProof="0" dirty="0"/>
              <a:t>” (#106), “</a:t>
            </a:r>
            <a:r>
              <a:rPr lang="en-US" i="1" noProof="0" dirty="0"/>
              <a:t>feeling abandoned, left alone</a:t>
            </a:r>
            <a:r>
              <a:rPr lang="en-US" noProof="0" dirty="0"/>
              <a:t>” (#12); </a:t>
            </a:r>
          </a:p>
          <a:p>
            <a:pPr lvl="1"/>
            <a:r>
              <a:rPr lang="en-US" noProof="0" dirty="0"/>
              <a:t>Web-sessions: “</a:t>
            </a:r>
            <a:r>
              <a:rPr lang="en-US" i="1" noProof="0" dirty="0"/>
              <a:t>unpleasant</a:t>
            </a:r>
            <a:r>
              <a:rPr lang="en-US" noProof="0" dirty="0"/>
              <a:t>” (#27), “</a:t>
            </a:r>
            <a:r>
              <a:rPr lang="en-US" i="1" noProof="0" dirty="0"/>
              <a:t>making me nervous</a:t>
            </a:r>
            <a:r>
              <a:rPr lang="en-US" noProof="0" dirty="0"/>
              <a:t>” (#34)</a:t>
            </a:r>
          </a:p>
          <a:p>
            <a:r>
              <a:rPr lang="en-US" b="1" u="sng" noProof="0" dirty="0"/>
              <a:t>Behavior</a:t>
            </a:r>
            <a:r>
              <a:rPr lang="en-US" noProof="0" dirty="0"/>
              <a:t>: ambivalent</a:t>
            </a:r>
          </a:p>
          <a:p>
            <a:pPr lvl="1"/>
            <a:r>
              <a:rPr lang="en-US" noProof="0" dirty="0"/>
              <a:t>BSCT in general … </a:t>
            </a:r>
            <a:r>
              <a:rPr lang="en-US" noProof="0" dirty="0" err="1"/>
              <a:t>adherend</a:t>
            </a:r>
            <a:r>
              <a:rPr lang="en-US" noProof="0" dirty="0"/>
              <a:t> (#14, #53, #25)</a:t>
            </a:r>
          </a:p>
          <a:p>
            <a:pPr lvl="1"/>
            <a:r>
              <a:rPr lang="en-US" noProof="0" dirty="0"/>
              <a:t>Web-sessions: “sloppy” (#106, #34, #27, #10, #25)</a:t>
            </a:r>
          </a:p>
          <a:p>
            <a:pPr lvl="1"/>
            <a:r>
              <a:rPr lang="en-US" noProof="0" dirty="0"/>
              <a:t>Successful quitting (#10, #14, #106, #53).</a:t>
            </a:r>
          </a:p>
          <a:p>
            <a:endParaRPr lang="en-US" noProof="0" dirty="0"/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D33E0B65-D798-2B4B-AACE-200C27592D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09" y="6024092"/>
            <a:ext cx="1045782" cy="83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19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Main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UX: BSCT in general positive</a:t>
            </a:r>
          </a:p>
          <a:p>
            <a:r>
              <a:rPr lang="en-US" noProof="0" dirty="0"/>
              <a:t>Standard: positive-pragmatic </a:t>
            </a:r>
          </a:p>
          <a:p>
            <a:r>
              <a:rPr lang="en-US" noProof="0" dirty="0"/>
              <a:t>Expectation: neutral-open </a:t>
            </a:r>
          </a:p>
          <a:p>
            <a:r>
              <a:rPr lang="en-US" noProof="0" dirty="0"/>
              <a:t>Pragmatic attributes: BSCT in general positive</a:t>
            </a:r>
          </a:p>
          <a:p>
            <a:r>
              <a:rPr lang="en-US" noProof="0" dirty="0"/>
              <a:t>Hedonic attributes: F2F positive &lt;-&gt; Web negative</a:t>
            </a:r>
          </a:p>
          <a:p>
            <a:r>
              <a:rPr lang="en-US" noProof="0" dirty="0"/>
              <a:t>Appeal: F2F positive &lt;-&gt; Web negative</a:t>
            </a:r>
          </a:p>
        </p:txBody>
      </p:sp>
    </p:spTree>
    <p:extLst>
      <p:ext uri="{BB962C8B-B14F-4D97-AF65-F5344CB8AC3E}">
        <p14:creationId xmlns:p14="http://schemas.microsoft.com/office/powerpoint/2010/main" val="3245578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  <a:p>
            <a:r>
              <a:rPr lang="en-US" b="1" u="sng" noProof="0" dirty="0"/>
              <a:t>Research</a:t>
            </a:r>
            <a:r>
              <a:rPr lang="en-US" noProof="0" dirty="0"/>
              <a:t>: Explore role of hedonism in health care</a:t>
            </a:r>
          </a:p>
          <a:p>
            <a:r>
              <a:rPr lang="en-US" b="1" u="sng" noProof="0" dirty="0"/>
              <a:t>Clinical practice</a:t>
            </a:r>
            <a:r>
              <a:rPr lang="en-US" noProof="0" dirty="0"/>
              <a:t>: improve BSCT by </a:t>
            </a:r>
            <a:r>
              <a:rPr lang="en-US" noProof="0" dirty="0" err="1"/>
              <a:t>adressing</a:t>
            </a:r>
            <a:r>
              <a:rPr lang="en-US" noProof="0" dirty="0"/>
              <a:t> </a:t>
            </a:r>
            <a:r>
              <a:rPr lang="en-US" noProof="0" dirty="0" err="1"/>
              <a:t>heodnism</a:t>
            </a:r>
            <a:r>
              <a:rPr lang="en-US" noProof="0" dirty="0"/>
              <a:t> building on e.g. „Persuasive system design“ and „</a:t>
            </a:r>
            <a:r>
              <a:rPr lang="en-US" noProof="0" dirty="0" err="1"/>
              <a:t>Funology</a:t>
            </a:r>
            <a:r>
              <a:rPr lang="en-US" noProof="0" dirty="0"/>
              <a:t>“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2280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Contact author:</a:t>
            </a:r>
          </a:p>
          <a:p>
            <a:pPr lvl="1"/>
            <a:r>
              <a:rPr lang="en-US" noProof="0" dirty="0" err="1"/>
              <a:t>l.siemer@saxion.nl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2199078"/>
      </p:ext>
    </p:extLst>
  </p:cSld>
  <p:clrMapOvr>
    <a:masterClrMapping/>
  </p:clrMapOvr>
</p:sld>
</file>

<file path=ppt/theme/theme1.xml><?xml version="1.0" encoding="utf-8"?>
<a:theme xmlns:a="http://schemas.openxmlformats.org/drawingml/2006/main" name="Saxion_Powerpoint_INT_deeltijd1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ucida Sans Unicode 2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Saxion_Powerpoint_INT_deeltijd1</Template>
  <TotalTime>0</TotalTime>
  <Words>1075</Words>
  <Application>Microsoft Macintosh PowerPoint</Application>
  <PresentationFormat>Breitbild</PresentationFormat>
  <Paragraphs>109</Paragraphs>
  <Slides>15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Lucida Sans Unicode</vt:lpstr>
      <vt:lpstr>Saxion_Powerpoint_INT_deeltijd1</vt:lpstr>
      <vt:lpstr>Blended Smoking Cessation Treatment (BSCT):  Description of Patients’ User Experience (UX) </vt:lpstr>
      <vt:lpstr>Background: Blended Smoking Cessation Treatment (BSCT)</vt:lpstr>
      <vt:lpstr>Background: User Experience (UX)</vt:lpstr>
      <vt:lpstr>Hassenzahl‘ process model of UX from a user‘s perpective </vt:lpstr>
      <vt:lpstr>Aim</vt:lpstr>
      <vt:lpstr>Method: Data collection and analysis</vt:lpstr>
      <vt:lpstr>Method: Study Participants</vt:lpstr>
      <vt:lpstr>Method: Study Intervention (BSCT)</vt:lpstr>
      <vt:lpstr>Results: 1. Patients’ standards and expectations </vt:lpstr>
      <vt:lpstr>Results: 2. Apparent character</vt:lpstr>
      <vt:lpstr>Results: 3. Usage situation</vt:lpstr>
      <vt:lpstr>Results: 4. Consequences</vt:lpstr>
      <vt:lpstr>Main findings</vt:lpstr>
      <vt:lpstr>Implications</vt:lpstr>
      <vt:lpstr>Literature</vt:lpstr>
    </vt:vector>
  </TitlesOfParts>
  <Company>Saxion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Lutz Siemer</dc:creator>
  <cp:lastModifiedBy>Lutz Siemer</cp:lastModifiedBy>
  <cp:revision>43</cp:revision>
  <dcterms:created xsi:type="dcterms:W3CDTF">2018-02-09T07:49:45Z</dcterms:created>
  <dcterms:modified xsi:type="dcterms:W3CDTF">2019-04-17T07:59:12Z</dcterms:modified>
</cp:coreProperties>
</file>