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8"/>
  </p:notesMasterIdLst>
  <p:sldIdLst>
    <p:sldId id="256" r:id="rId2"/>
    <p:sldId id="259" r:id="rId3"/>
    <p:sldId id="265" r:id="rId4"/>
    <p:sldId id="284" r:id="rId5"/>
    <p:sldId id="266" r:id="rId6"/>
    <p:sldId id="287" r:id="rId7"/>
    <p:sldId id="269" r:id="rId8"/>
    <p:sldId id="286" r:id="rId9"/>
    <p:sldId id="270" r:id="rId10"/>
    <p:sldId id="268" r:id="rId11"/>
    <p:sldId id="285" r:id="rId12"/>
    <p:sldId id="271" r:id="rId13"/>
    <p:sldId id="290" r:id="rId14"/>
    <p:sldId id="288" r:id="rId15"/>
    <p:sldId id="291" r:id="rId16"/>
    <p:sldId id="300" r:id="rId17"/>
    <p:sldId id="281" r:id="rId18"/>
    <p:sldId id="297" r:id="rId19"/>
    <p:sldId id="289" r:id="rId20"/>
    <p:sldId id="292" r:id="rId21"/>
    <p:sldId id="293" r:id="rId22"/>
    <p:sldId id="277" r:id="rId23"/>
    <p:sldId id="278" r:id="rId24"/>
    <p:sldId id="280" r:id="rId25"/>
    <p:sldId id="282" r:id="rId26"/>
    <p:sldId id="30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terse, M.E. (BMS)" initials="PM(" lastIdx="6" clrIdx="0">
    <p:extLst>
      <p:ext uri="{19B8F6BF-5375-455C-9EA6-DF929625EA0E}">
        <p15:presenceInfo xmlns:p15="http://schemas.microsoft.com/office/powerpoint/2012/main" userId="S-1-5-21-950020493-2556186422-1790655746-86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unkle Formatvorlage 1 - Akz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224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\LutzSiemer\ownCloud\research-00071-blended_smoking_cessation_treatment\Articles\Article%203%20Adherence\BSCT_adh_analysis-01.08.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de-DE" sz="1800" b="0" i="0" baseline="0">
                <a:effectLst/>
              </a:rPr>
              <a:t>Adherence per activity</a:t>
            </a:r>
            <a:endParaRPr lang="de-DE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Tabelle1!$AD$1:$AR$1</c:f>
              <c:strCache>
                <c:ptCount val="15"/>
                <c:pt idx="0">
                  <c:v>Goal setting (f2f)</c:v>
                </c:pt>
                <c:pt idx="1">
                  <c:v>Goal setting (Web)</c:v>
                </c:pt>
                <c:pt idx="2">
                  <c:v>Measures for self-control (f2f)</c:v>
                </c:pt>
                <c:pt idx="3">
                  <c:v>Measures for self-control (Web)</c:v>
                </c:pt>
                <c:pt idx="4">
                  <c:v>Dealing with withdrawal (f2f)</c:v>
                </c:pt>
                <c:pt idx="5">
                  <c:v>Dealing with withdrawal (Web)</c:v>
                </c:pt>
                <c:pt idx="6">
                  <c:v>Dealing with tempters (Web)</c:v>
                </c:pt>
                <c:pt idx="7">
                  <c:v>Food for thought (f2f)</c:v>
                </c:pt>
                <c:pt idx="8">
                  <c:v>Food for thought (Web)</c:v>
                </c:pt>
                <c:pt idx="9">
                  <c:v>Think differently (f2f)</c:v>
                </c:pt>
                <c:pt idx="10">
                  <c:v>Think differently (Web)</c:v>
                </c:pt>
                <c:pt idx="11">
                  <c:v>Do differently (f2f)</c:v>
                </c:pt>
                <c:pt idx="12">
                  <c:v>Do differently (Web)</c:v>
                </c:pt>
                <c:pt idx="13">
                  <c:v>Action plan (f2f)</c:v>
                </c:pt>
                <c:pt idx="14">
                  <c:v>Action plan (Web)</c:v>
                </c:pt>
              </c:strCache>
            </c:strRef>
          </c:cat>
          <c:val>
            <c:numRef>
              <c:f>Tabelle1!$AD$2:$AR$2</c:f>
              <c:numCache>
                <c:formatCode>0</c:formatCode>
                <c:ptCount val="15"/>
                <c:pt idx="0">
                  <c:v>82.6666666666667</c:v>
                </c:pt>
                <c:pt idx="1">
                  <c:v>58.666666666666664</c:v>
                </c:pt>
                <c:pt idx="2">
                  <c:v>52</c:v>
                </c:pt>
                <c:pt idx="3">
                  <c:v>36</c:v>
                </c:pt>
                <c:pt idx="4">
                  <c:v>41.333333333333336</c:v>
                </c:pt>
                <c:pt idx="5">
                  <c:v>26.666666666666668</c:v>
                </c:pt>
                <c:pt idx="6">
                  <c:v>29.333333333333332</c:v>
                </c:pt>
                <c:pt idx="7">
                  <c:v>22.666666666666668</c:v>
                </c:pt>
                <c:pt idx="8">
                  <c:v>10.666666666666666</c:v>
                </c:pt>
                <c:pt idx="9">
                  <c:v>18.666666666666668</c:v>
                </c:pt>
                <c:pt idx="10">
                  <c:v>18.666666666666668</c:v>
                </c:pt>
                <c:pt idx="11">
                  <c:v>16</c:v>
                </c:pt>
                <c:pt idx="12">
                  <c:v>18.666666666666668</c:v>
                </c:pt>
                <c:pt idx="13">
                  <c:v>17.333333333333332</c:v>
                </c:pt>
                <c:pt idx="14">
                  <c:v>17.333333333333332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A1-4C4E-8551-63CB14549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80348752"/>
        <c:axId val="-879941920"/>
      </c:barChart>
      <c:catAx>
        <c:axId val="-88034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879941920"/>
        <c:crosses val="autoZero"/>
        <c:auto val="1"/>
        <c:lblAlgn val="ctr"/>
        <c:lblOffset val="100"/>
        <c:noMultiLvlLbl val="0"/>
      </c:catAx>
      <c:valAx>
        <c:axId val="-87994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Percentage of patients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880348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D0FC6-C324-6B4F-B236-CE8D5EF3525A}" type="datetimeFigureOut">
              <a:rPr lang="de-DE" smtClean="0"/>
              <a:t>15.02.19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B7F1C-F7B0-1B46-83DB-9B3CCFC37E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102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649C3-E89C-7446-B4C7-2BCF5C1C4AF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761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649C3-E89C-7446-B4C7-2BCF5C1C4AF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8373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649C3-E89C-7446-B4C7-2BCF5C1C4AF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33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649C3-E89C-7446-B4C7-2BCF5C1C4AF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905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There are three main</a:t>
            </a:r>
            <a:r>
              <a:rPr lang="en-US" sz="1600" baseline="0" dirty="0"/>
              <a:t> weaknesses of face-to-face treatment that can be offset by the strengths of online treatment.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First: Face-to-face treatments often suffer from </a:t>
            </a:r>
            <a:r>
              <a:rPr lang="en-US" sz="1600" b="1" u="sng" dirty="0"/>
              <a:t>therapy drift </a:t>
            </a:r>
            <a:endParaRPr lang="en-US" sz="1600" b="0" u="none" dirty="0"/>
          </a:p>
          <a:p>
            <a:endParaRPr lang="en-US" sz="1600" b="0" u="none" dirty="0"/>
          </a:p>
          <a:p>
            <a:r>
              <a:rPr lang="en-US" sz="1400" dirty="0"/>
              <a:t>	This drift can be reduced by the </a:t>
            </a:r>
            <a:r>
              <a:rPr lang="en-US" sz="1400" b="1" u="sng" dirty="0"/>
              <a:t>protocolled nature </a:t>
            </a:r>
            <a:r>
              <a:rPr lang="en-US" sz="1400" dirty="0"/>
              <a:t>of web-based treatments, </a:t>
            </a:r>
          </a:p>
          <a:p>
            <a:r>
              <a:rPr lang="en-US" sz="1400" dirty="0"/>
              <a:t>	which lead to higher treatment integrity</a:t>
            </a:r>
          </a:p>
          <a:p>
            <a:endParaRPr lang="en-US" sz="1600" dirty="0"/>
          </a:p>
          <a:p>
            <a:r>
              <a:rPr lang="en-US" sz="1600" dirty="0"/>
              <a:t>Second:</a:t>
            </a:r>
            <a:r>
              <a:rPr lang="en-US" sz="1600" baseline="0" dirty="0"/>
              <a:t> </a:t>
            </a:r>
            <a:r>
              <a:rPr lang="en-US" sz="1600" dirty="0"/>
              <a:t>Patients </a:t>
            </a:r>
            <a:r>
              <a:rPr lang="en-US" sz="1600" b="1" u="sng" dirty="0"/>
              <a:t>no-shows</a:t>
            </a:r>
            <a:r>
              <a:rPr lang="en-US" sz="1600" dirty="0"/>
              <a:t> result in time lost both for the counselors and the patients. </a:t>
            </a:r>
          </a:p>
          <a:p>
            <a:endParaRPr lang="en-US" sz="1600" dirty="0"/>
          </a:p>
          <a:p>
            <a:pPr lvl="1"/>
            <a:r>
              <a:rPr lang="en-US" sz="1400" dirty="0"/>
              <a:t>In web-based treatment Counselors can replace patients not showing up with online work. Online work can be offered </a:t>
            </a:r>
            <a:r>
              <a:rPr lang="en-US" sz="1400" b="1" u="sng" dirty="0"/>
              <a:t>asynchronously</a:t>
            </a:r>
            <a:r>
              <a:rPr lang="en-US" sz="1400" dirty="0"/>
              <a:t>. Patients that miss a face-to-face session can still </a:t>
            </a:r>
            <a:r>
              <a:rPr lang="en-US" sz="1400" b="1" u="sng" dirty="0"/>
              <a:t>access</a:t>
            </a:r>
            <a:r>
              <a:rPr lang="en-US" sz="1400" dirty="0"/>
              <a:t> their personal online dossier and continue treatment autonomously (e.g. psycho-education, exercises) </a:t>
            </a:r>
          </a:p>
          <a:p>
            <a:pPr lvl="1"/>
            <a:r>
              <a:rPr lang="en-US" sz="1400" dirty="0"/>
              <a:t>As both counselors and patients can use their </a:t>
            </a:r>
            <a:r>
              <a:rPr lang="en-US" sz="1400" b="1" u="sng" dirty="0"/>
              <a:t>time more efficiently </a:t>
            </a:r>
            <a:r>
              <a:rPr lang="en-US" sz="1400" dirty="0"/>
              <a:t>this can result in offering treatment to more patients. </a:t>
            </a:r>
          </a:p>
          <a:p>
            <a:pPr lvl="1"/>
            <a:endParaRPr lang="en-US" sz="1600" dirty="0"/>
          </a:p>
          <a:p>
            <a:r>
              <a:rPr lang="en-US" sz="1600" dirty="0"/>
              <a:t>Third: Travelling to the smoking cessation clinic to attend a face-to-face meeting is both </a:t>
            </a:r>
            <a:r>
              <a:rPr lang="en-US" sz="1600" b="1" u="sng" dirty="0"/>
              <a:t>time and cost intensive</a:t>
            </a:r>
            <a:r>
              <a:rPr lang="en-US" sz="1600" dirty="0"/>
              <a:t> for the client </a:t>
            </a:r>
          </a:p>
          <a:p>
            <a:endParaRPr lang="en-US" sz="1600" dirty="0"/>
          </a:p>
          <a:p>
            <a:r>
              <a:rPr lang="en-US" sz="1600" dirty="0"/>
              <a:t>	O</a:t>
            </a:r>
            <a:r>
              <a:rPr lang="en-US" sz="1400" dirty="0"/>
              <a:t>nline sessions do not require travelling to the clinic. They can be done e.g. at home in the evening. </a:t>
            </a:r>
          </a:p>
          <a:p>
            <a:r>
              <a:rPr lang="en-US" sz="1400" dirty="0"/>
              <a:t>	This</a:t>
            </a:r>
            <a:r>
              <a:rPr lang="en-US" sz="1400" baseline="0" dirty="0"/>
              <a:t> </a:t>
            </a:r>
            <a:r>
              <a:rPr lang="en-US" sz="1400" b="1" u="sng" dirty="0"/>
              <a:t>reduces work time lost </a:t>
            </a:r>
            <a:r>
              <a:rPr lang="en-US" sz="1400" dirty="0"/>
              <a:t>as well as </a:t>
            </a:r>
            <a:r>
              <a:rPr lang="en-US" sz="1400" b="1" u="sng" dirty="0"/>
              <a:t>travel related costs</a:t>
            </a:r>
            <a:r>
              <a:rPr lang="en-US" sz="1400" dirty="0"/>
              <a:t> for the patients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649C3-E89C-7446-B4C7-2BCF5C1C4AF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9643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There are three main</a:t>
            </a:r>
            <a:r>
              <a:rPr lang="en-US" sz="1600" baseline="0" dirty="0"/>
              <a:t> weaknesses of face-to-face treatment that can be offset by the strengths of online treatment.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First: Face-to-face treatments often suffer from </a:t>
            </a:r>
            <a:r>
              <a:rPr lang="en-US" sz="1600" b="1" u="sng" dirty="0"/>
              <a:t>therapy drift </a:t>
            </a:r>
            <a:endParaRPr lang="en-US" sz="1600" b="0" u="none" dirty="0"/>
          </a:p>
          <a:p>
            <a:endParaRPr lang="en-US" sz="1600" b="0" u="none" dirty="0"/>
          </a:p>
          <a:p>
            <a:r>
              <a:rPr lang="en-US" sz="1400" dirty="0"/>
              <a:t>	This drift can be reduced by the </a:t>
            </a:r>
            <a:r>
              <a:rPr lang="en-US" sz="1400" b="1" u="sng" dirty="0"/>
              <a:t>protocolled nature </a:t>
            </a:r>
            <a:r>
              <a:rPr lang="en-US" sz="1400" dirty="0"/>
              <a:t>of web-based treatments, </a:t>
            </a:r>
          </a:p>
          <a:p>
            <a:r>
              <a:rPr lang="en-US" sz="1400" dirty="0"/>
              <a:t>	which lead to higher treatment integrity</a:t>
            </a:r>
          </a:p>
          <a:p>
            <a:endParaRPr lang="en-US" sz="1600" dirty="0"/>
          </a:p>
          <a:p>
            <a:r>
              <a:rPr lang="en-US" sz="1600" dirty="0"/>
              <a:t>Second:</a:t>
            </a:r>
            <a:r>
              <a:rPr lang="en-US" sz="1600" baseline="0" dirty="0"/>
              <a:t> </a:t>
            </a:r>
            <a:r>
              <a:rPr lang="en-US" sz="1600" dirty="0"/>
              <a:t>Patients </a:t>
            </a:r>
            <a:r>
              <a:rPr lang="en-US" sz="1600" b="1" u="sng" dirty="0"/>
              <a:t>no-shows</a:t>
            </a:r>
            <a:r>
              <a:rPr lang="en-US" sz="1600" dirty="0"/>
              <a:t> result in time lost both for the counselors and the patients. </a:t>
            </a:r>
          </a:p>
          <a:p>
            <a:endParaRPr lang="en-US" sz="1600" dirty="0"/>
          </a:p>
          <a:p>
            <a:pPr lvl="1"/>
            <a:r>
              <a:rPr lang="en-US" sz="1400" dirty="0"/>
              <a:t>In web-based treatment Counselors can replace patients not showing up with online work. Online work can be offered </a:t>
            </a:r>
            <a:r>
              <a:rPr lang="en-US" sz="1400" b="1" u="sng" dirty="0"/>
              <a:t>asynchronously</a:t>
            </a:r>
            <a:r>
              <a:rPr lang="en-US" sz="1400" dirty="0"/>
              <a:t>. Patients that miss a face-to-face session can still </a:t>
            </a:r>
            <a:r>
              <a:rPr lang="en-US" sz="1400" b="1" u="sng" dirty="0"/>
              <a:t>access</a:t>
            </a:r>
            <a:r>
              <a:rPr lang="en-US" sz="1400" dirty="0"/>
              <a:t> their personal online dossier and continue treatment autonomously (e.g. psycho-education, exercises) </a:t>
            </a:r>
          </a:p>
          <a:p>
            <a:pPr lvl="1"/>
            <a:r>
              <a:rPr lang="en-US" sz="1400" dirty="0"/>
              <a:t>As both counselors and patients can use their </a:t>
            </a:r>
            <a:r>
              <a:rPr lang="en-US" sz="1400" b="1" u="sng" dirty="0"/>
              <a:t>time more efficiently </a:t>
            </a:r>
            <a:r>
              <a:rPr lang="en-US" sz="1400" dirty="0"/>
              <a:t>this can result in offering treatment to more patients. </a:t>
            </a:r>
          </a:p>
          <a:p>
            <a:pPr lvl="1"/>
            <a:endParaRPr lang="en-US" sz="1600" dirty="0"/>
          </a:p>
          <a:p>
            <a:r>
              <a:rPr lang="en-US" sz="1600" dirty="0"/>
              <a:t>Third: Travelling to the smoking cessation clinic to attend a face-to-face meeting is both </a:t>
            </a:r>
            <a:r>
              <a:rPr lang="en-US" sz="1600" b="1" u="sng" dirty="0"/>
              <a:t>time and cost intensive</a:t>
            </a:r>
            <a:r>
              <a:rPr lang="en-US" sz="1600" dirty="0"/>
              <a:t> for the client </a:t>
            </a:r>
          </a:p>
          <a:p>
            <a:endParaRPr lang="en-US" sz="1600" dirty="0"/>
          </a:p>
          <a:p>
            <a:r>
              <a:rPr lang="en-US" sz="1600" dirty="0"/>
              <a:t>	O</a:t>
            </a:r>
            <a:r>
              <a:rPr lang="en-US" sz="1400" dirty="0"/>
              <a:t>nline sessions do not require travelling to the clinic. They can be done e.g. at home in the evening. </a:t>
            </a:r>
          </a:p>
          <a:p>
            <a:r>
              <a:rPr lang="en-US" sz="1400" dirty="0"/>
              <a:t>	This</a:t>
            </a:r>
            <a:r>
              <a:rPr lang="en-US" sz="1400" baseline="0" dirty="0"/>
              <a:t> </a:t>
            </a:r>
            <a:r>
              <a:rPr lang="en-US" sz="1400" b="1" u="sng" dirty="0"/>
              <a:t>reduces work time lost </a:t>
            </a:r>
            <a:r>
              <a:rPr lang="en-US" sz="1400" dirty="0"/>
              <a:t>as well as </a:t>
            </a:r>
            <a:r>
              <a:rPr lang="en-US" sz="1400" b="1" u="sng" dirty="0"/>
              <a:t>travel related costs</a:t>
            </a:r>
            <a:r>
              <a:rPr lang="en-US" sz="1400" dirty="0"/>
              <a:t> for the patients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649C3-E89C-7446-B4C7-2BCF5C1C4AF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87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649C3-E89C-7446-B4C7-2BCF5C1C4AFB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521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SAX_PPT_UAS_Achtergro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59563" y="3573016"/>
            <a:ext cx="6624736" cy="100811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59563" y="4581128"/>
            <a:ext cx="6624736" cy="1008112"/>
          </a:xfrm>
        </p:spPr>
        <p:txBody>
          <a:bodyPr>
            <a:normAutofit/>
          </a:bodyPr>
          <a:lstStyle>
            <a:lvl1pPr marL="0" indent="0" algn="l">
              <a:buNone/>
              <a:defRPr sz="2800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62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44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922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1"/>
            <a:ext cx="12192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599723" y="274638"/>
            <a:ext cx="7982677" cy="1143000"/>
          </a:xfrm>
        </p:spPr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79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96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1"/>
            <a:ext cx="12192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956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55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28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45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781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757330F-EEBD-4195-AA74-9E5BE69AA539}" type="datetimeFigureOut">
              <a:rPr lang="nl-NL" smtClean="0"/>
              <a:t>15-02-19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386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3" descr="SAX_PPT_UAS_Achtergro6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0"/>
          <a:stretch/>
        </p:blipFill>
        <p:spPr bwMode="auto">
          <a:xfrm>
            <a:off x="0" y="0"/>
            <a:ext cx="12192000" cy="614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599723" y="274638"/>
            <a:ext cx="798267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704512" y="6356351"/>
            <a:ext cx="877888" cy="365125"/>
          </a:xfrm>
          <a:prstGeom prst="rect">
            <a:avLst/>
          </a:prstGeom>
        </p:spPr>
        <p:txBody>
          <a:bodyPr/>
          <a:lstStyle/>
          <a:p>
            <a:fld id="{0FF0447B-514C-49F9-92C7-F5610EA367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821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>
                <a:solidFill>
                  <a:schemeClr val="tx1"/>
                </a:solidFill>
              </a:rPr>
              <a:t>Adherence to a blended smoking cessation treatment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" dirty="0"/>
              <a:t>How do we measure adherence, how do patients adhere and what predicts adherence?</a:t>
            </a:r>
          </a:p>
        </p:txBody>
      </p:sp>
    </p:spTree>
    <p:extLst>
      <p:ext uri="{BB962C8B-B14F-4D97-AF65-F5344CB8AC3E}">
        <p14:creationId xmlns:p14="http://schemas.microsoft.com/office/powerpoint/2010/main" val="195563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Consortium</a:t>
            </a:r>
            <a:r>
              <a:rPr lang="de-DE" dirty="0"/>
              <a:t> </a:t>
            </a:r>
            <a:r>
              <a:rPr lang="de-DE" dirty="0" err="1"/>
              <a:t>RookvrijLeven</a:t>
            </a:r>
            <a:endParaRPr lang="de-DE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457200"/>
            <a:endParaRPr lang="en-US" sz="1800" dirty="0"/>
          </a:p>
          <a:p>
            <a:pPr marL="514350" indent="-457200"/>
            <a:r>
              <a:rPr lang="de-DE" sz="1800" dirty="0"/>
              <a:t>Technology, </a:t>
            </a:r>
            <a:r>
              <a:rPr lang="de-DE" sz="1800" dirty="0" err="1"/>
              <a:t>Health</a:t>
            </a:r>
            <a:r>
              <a:rPr lang="de-DE" sz="1800" dirty="0"/>
              <a:t> &amp; Care </a:t>
            </a:r>
            <a:r>
              <a:rPr lang="de-DE" sz="1800" dirty="0" err="1"/>
              <a:t>Lectorate</a:t>
            </a:r>
            <a:r>
              <a:rPr lang="de-DE" sz="1800" dirty="0"/>
              <a:t>, </a:t>
            </a:r>
            <a:r>
              <a:rPr lang="en-US" sz="1800" dirty="0"/>
              <a:t>Saxion University of Applied Sciences </a:t>
            </a:r>
            <a:endParaRPr lang="de-DE" sz="1800" dirty="0"/>
          </a:p>
          <a:p>
            <a:pPr marL="514350" indent="-457200"/>
            <a:r>
              <a:rPr lang="en-US" sz="1800" dirty="0"/>
              <a:t>Department of Psychology, Health &amp; Technology; University of </a:t>
            </a:r>
            <a:r>
              <a:rPr lang="en-US" sz="1800" dirty="0" err="1"/>
              <a:t>Twente</a:t>
            </a:r>
            <a:endParaRPr lang="en-US" sz="1800" dirty="0"/>
          </a:p>
          <a:p>
            <a:pPr marL="514350" indent="-457200"/>
            <a:r>
              <a:rPr lang="en-US" sz="1800" dirty="0"/>
              <a:t>Department of Pulmonary Medicine; Medical Spectrum </a:t>
            </a:r>
            <a:r>
              <a:rPr lang="en-US" sz="1800" dirty="0" err="1"/>
              <a:t>Twente</a:t>
            </a:r>
            <a:endParaRPr lang="en-US" sz="1800" dirty="0"/>
          </a:p>
          <a:p>
            <a:pPr marL="514350" indent="-457200"/>
            <a:r>
              <a:rPr lang="en-US" sz="1800" dirty="0"/>
              <a:t>Department Online Treatment and Prevention; </a:t>
            </a:r>
            <a:r>
              <a:rPr lang="en-US" sz="1800" dirty="0" err="1"/>
              <a:t>Tactus</a:t>
            </a:r>
            <a:r>
              <a:rPr lang="en-US" sz="1800" dirty="0"/>
              <a:t> Addiction Treatment</a:t>
            </a:r>
            <a:endParaRPr lang="de-DE" sz="1800" dirty="0"/>
          </a:p>
        </p:txBody>
      </p:sp>
      <p:pic>
        <p:nvPicPr>
          <p:cNvPr id="7" name="Afbeelding 6" descr="logo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5188" y="4229626"/>
            <a:ext cx="108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Tact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96" y="4373626"/>
            <a:ext cx="2792835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5255448"/>
            <a:ext cx="1455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95" y="5323369"/>
            <a:ext cx="4664548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41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Background: Blended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dirty="0"/>
              <a:t>Promising way to deliver behavioral change interventions</a:t>
            </a:r>
          </a:p>
          <a:p>
            <a:r>
              <a:rPr lang="en" dirty="0"/>
              <a:t>Combining the strengths of face-to-face (F2F) treatment with the unique features of Web-based care </a:t>
            </a:r>
          </a:p>
          <a:p>
            <a:r>
              <a:rPr lang="en" dirty="0"/>
              <a:t>”Best of both worlds”</a:t>
            </a:r>
          </a:p>
          <a:p>
            <a:pPr marL="0" indent="0"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99113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Definition: </a:t>
            </a:r>
            <a:r>
              <a:rPr lang="de-DE" dirty="0" err="1"/>
              <a:t>Adherence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0" y="1960706"/>
            <a:ext cx="5486400" cy="5085184"/>
          </a:xfrm>
        </p:spPr>
        <p:txBody>
          <a:bodyPr>
            <a:normAutofit/>
          </a:bodyPr>
          <a:lstStyle/>
          <a:p>
            <a:r>
              <a:rPr lang="en-GB" dirty="0"/>
              <a:t>Problems in context of counselling: </a:t>
            </a:r>
          </a:p>
          <a:p>
            <a:pPr lvl="1"/>
            <a:r>
              <a:rPr lang="en-US" dirty="0"/>
              <a:t>premature termination of the treatment </a:t>
            </a:r>
          </a:p>
          <a:p>
            <a:pPr lvl="1"/>
            <a:r>
              <a:rPr lang="en-US" dirty="0"/>
              <a:t>failures to complete between session tasks and exercises </a:t>
            </a:r>
            <a:endParaRPr lang="en-GB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60706"/>
            <a:ext cx="5486400" cy="41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86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Adherence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Smoking </a:t>
            </a:r>
            <a:r>
              <a:rPr lang="nl-NL" dirty="0" err="1"/>
              <a:t>Cessation</a:t>
            </a:r>
            <a:r>
              <a:rPr lang="nl-NL" dirty="0"/>
              <a:t>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788073"/>
          </a:xfrm>
        </p:spPr>
        <p:txBody>
          <a:bodyPr>
            <a:normAutofit/>
          </a:bodyPr>
          <a:lstStyle/>
          <a:p>
            <a:r>
              <a:rPr lang="en" sz="3200" dirty="0"/>
              <a:t>Primary determinant of treatment effectiveness (</a:t>
            </a:r>
            <a:r>
              <a:rPr lang="de-DE" sz="3200" dirty="0"/>
              <a:t>Dose-Response </a:t>
            </a:r>
            <a:r>
              <a:rPr lang="de-DE" sz="3200" dirty="0" err="1"/>
              <a:t>Relationship</a:t>
            </a:r>
            <a:r>
              <a:rPr lang="en-GB" sz="3200" dirty="0"/>
              <a:t>)</a:t>
            </a:r>
          </a:p>
          <a:p>
            <a:r>
              <a:rPr lang="en-GB" sz="3200" dirty="0"/>
              <a:t>Measurement</a:t>
            </a:r>
          </a:p>
          <a:p>
            <a:pPr lvl="1"/>
            <a:r>
              <a:rPr lang="en-GB" dirty="0"/>
              <a:t>F2F: completed tasks and/or attended sessions</a:t>
            </a:r>
          </a:p>
          <a:p>
            <a:pPr lvl="1"/>
            <a:r>
              <a:rPr lang="en-GB" dirty="0"/>
              <a:t>Web: log-ins, module completion, time spend online, messages/emails, print requests …</a:t>
            </a:r>
          </a:p>
          <a:p>
            <a:r>
              <a:rPr lang="en-GB" sz="3200" dirty="0"/>
              <a:t>Adherence rates (smoking cessation)</a:t>
            </a:r>
          </a:p>
          <a:p>
            <a:pPr lvl="1"/>
            <a:r>
              <a:rPr lang="en" dirty="0"/>
              <a:t>Widely vary between studies (5%-96%)</a:t>
            </a:r>
          </a:p>
          <a:p>
            <a:pPr lvl="1"/>
            <a:r>
              <a:rPr lang="de-DE" dirty="0" err="1"/>
              <a:t>Adherence</a:t>
            </a:r>
            <a:r>
              <a:rPr lang="de-DE" dirty="0"/>
              <a:t> </a:t>
            </a:r>
            <a:r>
              <a:rPr lang="de-DE" dirty="0" err="1"/>
              <a:t>rapidly</a:t>
            </a:r>
            <a:r>
              <a:rPr lang="de-DE" dirty="0"/>
              <a:t> </a:t>
            </a:r>
            <a:r>
              <a:rPr lang="de-DE" dirty="0" err="1"/>
              <a:t>declines</a:t>
            </a:r>
            <a:r>
              <a:rPr lang="de-DE" dirty="0"/>
              <a:t>, </a:t>
            </a:r>
            <a:r>
              <a:rPr lang="de-DE" dirty="0" err="1"/>
              <a:t>r</a:t>
            </a:r>
            <a:r>
              <a:rPr lang="en" dirty="0" err="1"/>
              <a:t>esulting</a:t>
            </a:r>
            <a:r>
              <a:rPr lang="en" dirty="0"/>
              <a:t> in rather low adherence rates (&lt;40%)</a:t>
            </a:r>
          </a:p>
        </p:txBody>
      </p:sp>
    </p:spTree>
    <p:extLst>
      <p:ext uri="{BB962C8B-B14F-4D97-AF65-F5344CB8AC3E}">
        <p14:creationId xmlns:p14="http://schemas.microsoft.com/office/powerpoint/2010/main" val="2194275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Known</a:t>
            </a:r>
            <a:r>
              <a:rPr lang="de-DE" dirty="0"/>
              <a:t> </a:t>
            </a:r>
            <a:r>
              <a:rPr lang="de-DE" dirty="0" err="1"/>
              <a:t>predictors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adherence</a:t>
            </a:r>
            <a:r>
              <a:rPr lang="de-DE" dirty="0"/>
              <a:t> in </a:t>
            </a:r>
            <a:r>
              <a:rPr lang="de-DE" dirty="0" err="1"/>
              <a:t>smoking</a:t>
            </a:r>
            <a:r>
              <a:rPr lang="de-DE" dirty="0"/>
              <a:t> </a:t>
            </a:r>
            <a:r>
              <a:rPr lang="de-DE" dirty="0" err="1"/>
              <a:t>cessation</a:t>
            </a:r>
            <a:r>
              <a:rPr lang="de-DE" dirty="0"/>
              <a:t> </a:t>
            </a:r>
            <a:r>
              <a:rPr lang="de-DE" dirty="0" err="1"/>
              <a:t>treatment</a:t>
            </a:r>
            <a:endParaRPr lang="de-DE" dirty="0"/>
          </a:p>
        </p:txBody>
      </p:sp>
      <p:sp>
        <p:nvSpPr>
          <p:cNvPr id="12" name="Inhaltsplatzhalt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" sz="2800" dirty="0"/>
              <a:t>Higher age</a:t>
            </a:r>
          </a:p>
          <a:p>
            <a:pPr lvl="1"/>
            <a:r>
              <a:rPr lang="en" sz="2800" dirty="0"/>
              <a:t>Male gender</a:t>
            </a:r>
          </a:p>
          <a:p>
            <a:pPr lvl="1"/>
            <a:r>
              <a:rPr lang="en" sz="2800" dirty="0"/>
              <a:t>Higher internet skills</a:t>
            </a:r>
          </a:p>
          <a:p>
            <a:pPr lvl="1"/>
            <a:r>
              <a:rPr lang="en" sz="2800" dirty="0"/>
              <a:t>Negative attitude toward smoking and higher motivation to quit at baseline</a:t>
            </a:r>
          </a:p>
          <a:p>
            <a:pPr lvl="1"/>
            <a:r>
              <a:rPr lang="en" sz="2800" dirty="0"/>
              <a:t>Higher self-efficacy at baseline</a:t>
            </a:r>
          </a:p>
          <a:p>
            <a:pPr lvl="1"/>
            <a:r>
              <a:rPr lang="en" sz="2800" dirty="0"/>
              <a:t>Early success in quitting after the start of the treatment</a:t>
            </a:r>
          </a:p>
          <a:p>
            <a:pPr lvl="1"/>
            <a:r>
              <a:rPr lang="en" sz="2800" dirty="0"/>
              <a:t>Lower nicotine dependency at baseline and fewer withdrawal symptoms after quitting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13039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Questions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" sz="4400" dirty="0"/>
              <a:t>How do we measure adherence? </a:t>
            </a:r>
          </a:p>
          <a:p>
            <a:pPr marL="514350" indent="-514350">
              <a:buFont typeface="+mj-lt"/>
              <a:buAutoNum type="arabicPeriod"/>
            </a:pPr>
            <a:r>
              <a:rPr lang="en" sz="4400" dirty="0"/>
              <a:t>How do patients adhere? </a:t>
            </a:r>
          </a:p>
          <a:p>
            <a:pPr marL="514350" indent="-514350">
              <a:buFont typeface="+mj-lt"/>
              <a:buAutoNum type="arabicPeriod"/>
            </a:pPr>
            <a:r>
              <a:rPr lang="en" sz="4400" dirty="0"/>
              <a:t>What predicts adherence?</a:t>
            </a:r>
          </a:p>
        </p:txBody>
      </p:sp>
    </p:spTree>
    <p:extLst>
      <p:ext uri="{BB962C8B-B14F-4D97-AF65-F5344CB8AC3E}">
        <p14:creationId xmlns:p14="http://schemas.microsoft.com/office/powerpoint/2010/main" val="1819003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66AAB6-95FD-2F42-97CB-18E1206D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D21735-FA86-394F-9C10-61D220FD5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" sz="4400" dirty="0"/>
              <a:t>1. How do we measure adherence? </a:t>
            </a:r>
          </a:p>
        </p:txBody>
      </p:sp>
    </p:spTree>
    <p:extLst>
      <p:ext uri="{BB962C8B-B14F-4D97-AF65-F5344CB8AC3E}">
        <p14:creationId xmlns:p14="http://schemas.microsoft.com/office/powerpoint/2010/main" val="760790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Study</a:t>
            </a:r>
            <a:r>
              <a:rPr lang="nl-NL" dirty="0"/>
              <a:t> </a:t>
            </a:r>
            <a:r>
              <a:rPr lang="nl-NL" dirty="0" err="1"/>
              <a:t>participants</a:t>
            </a:r>
            <a:r>
              <a:rPr lang="nl-NL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" dirty="0"/>
              <a:t>Subset (N=70) of an RCT on the effectiveness of “</a:t>
            </a:r>
            <a:r>
              <a:rPr lang="en-GB" dirty="0"/>
              <a:t>Blended Smoking Cessation Treatment” (BSCT) </a:t>
            </a:r>
            <a:r>
              <a:rPr lang="en" dirty="0"/>
              <a:t>versus Face-to-face-treatment as usual</a:t>
            </a:r>
          </a:p>
          <a:p>
            <a:r>
              <a:rPr lang="en" dirty="0"/>
              <a:t>Outpatient smoking cessation clinic at the Medical Spectrum Twente hospital (Enschede/The Netherlands)</a:t>
            </a:r>
          </a:p>
          <a:p>
            <a:r>
              <a:rPr lang="en" dirty="0"/>
              <a:t>Inclusion criteria</a:t>
            </a:r>
          </a:p>
          <a:p>
            <a:pPr lvl="1"/>
            <a:r>
              <a:rPr lang="en" dirty="0"/>
              <a:t>being at least 18 years old, </a:t>
            </a:r>
          </a:p>
          <a:p>
            <a:pPr lvl="1"/>
            <a:r>
              <a:rPr lang="en" dirty="0"/>
              <a:t>currently smoking (at least one cigarette a day)</a:t>
            </a:r>
          </a:p>
          <a:p>
            <a:pPr lvl="1"/>
            <a:r>
              <a:rPr lang="en" dirty="0"/>
              <a:t>having access to email and internet</a:t>
            </a:r>
          </a:p>
          <a:p>
            <a:pPr lvl="1"/>
            <a:r>
              <a:rPr lang="en" dirty="0"/>
              <a:t>being able to read and write Dutch</a:t>
            </a:r>
          </a:p>
          <a:p>
            <a:endParaRPr lang="en" dirty="0"/>
          </a:p>
          <a:p>
            <a:endParaRPr lang="en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8571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Study</a:t>
            </a:r>
            <a:r>
              <a:rPr lang="nl-NL" dirty="0"/>
              <a:t> </a:t>
            </a:r>
            <a:r>
              <a:rPr lang="nl-NL" dirty="0" err="1"/>
              <a:t>intervention</a:t>
            </a:r>
            <a:r>
              <a:rPr lang="nl-NL" dirty="0"/>
              <a:t> BSCT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combination of F2F-treatment and Web-based sessions blended into one integrated smoking cessation treatment delivered in routine care settings</a:t>
            </a:r>
          </a:p>
          <a:p>
            <a:r>
              <a:rPr lang="en-GB" dirty="0"/>
              <a:t>Consists of 5 F2F sessions at the outpatient clinic and 5 Web-based sessions (50-50 balance between F2F and Web)</a:t>
            </a:r>
          </a:p>
          <a:p>
            <a:r>
              <a:rPr lang="en-GB" dirty="0"/>
              <a:t>High-intensity treatment (6h total) derived from the Dutch Guideline Tobacco Addiction, fulfilling the requirements of the Dutch care module for smoking cessation</a:t>
            </a:r>
          </a:p>
          <a:p>
            <a:r>
              <a:rPr lang="en-GB" dirty="0"/>
              <a:t>Supports three quitting strategies</a:t>
            </a:r>
          </a:p>
        </p:txBody>
      </p:sp>
    </p:spTree>
    <p:extLst>
      <p:ext uri="{BB962C8B-B14F-4D97-AF65-F5344CB8AC3E}">
        <p14:creationId xmlns:p14="http://schemas.microsoft.com/office/powerpoint/2010/main" val="3804964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BSCT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/>
          </p:nvPr>
        </p:nvGraphicFramePr>
        <p:xfrm>
          <a:off x="2063552" y="1700808"/>
          <a:ext cx="8229604" cy="47968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74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9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Week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Session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Mode</a:t>
                      </a:r>
                      <a:r>
                        <a:rPr lang="en-GB" sz="1600" baseline="0" dirty="0">
                          <a:effectLst/>
                        </a:rPr>
                        <a:t> of delivery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1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1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Goal setting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Face-to-face</a:t>
                      </a:r>
                      <a:endParaRPr lang="de-DE" sz="1600" dirty="0">
                        <a:effectLst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3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Measures for self-control</a:t>
                      </a:r>
                      <a:endParaRPr lang="de-DE" sz="1600" dirty="0">
                        <a:effectLst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Web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3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5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Dealing with withdrawal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Face-to-face</a:t>
                      </a:r>
                      <a:endParaRPr lang="de-DE" sz="1600" dirty="0">
                        <a:effectLst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4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7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Breaking habits</a:t>
                      </a:r>
                      <a:endParaRPr lang="de-DE" sz="1600" dirty="0">
                        <a:effectLst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Web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5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9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Dealing with tempters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Face-to-face</a:t>
                      </a:r>
                      <a:endParaRPr lang="de-DE" sz="1600" dirty="0">
                        <a:effectLst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6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11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Food for thought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Web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7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14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Think differently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Face-to-face</a:t>
                      </a:r>
                      <a:endParaRPr lang="de-DE" sz="1600" dirty="0">
                        <a:effectLst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8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18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Do differently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Web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0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9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>
                          <a:effectLst/>
                        </a:rPr>
                        <a:t>22</a:t>
                      </a:r>
                      <a:endParaRPr lang="de-DE" sz="160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Action plan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Face-to-face</a:t>
                      </a:r>
                      <a:endParaRPr lang="de-DE" sz="1600" dirty="0">
                        <a:effectLst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238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10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26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Closure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Symbol" charset="2"/>
                        <a:buNone/>
                      </a:pPr>
                      <a:r>
                        <a:rPr lang="en-GB" sz="1600" dirty="0">
                          <a:effectLst/>
                        </a:rPr>
                        <a:t>Web</a:t>
                      </a:r>
                      <a:endParaRPr lang="de-DE" sz="1600" dirty="0">
                        <a:effectLst/>
                        <a:latin typeface="Verdana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47145" marR="4714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971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Adherence</a:t>
            </a:r>
            <a:r>
              <a:rPr lang="nl-NL" dirty="0"/>
              <a:t> data </a:t>
            </a:r>
            <a:r>
              <a:rPr lang="nl-NL" dirty="0" err="1"/>
              <a:t>collection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Minutes-based measure </a:t>
            </a:r>
            <a:r>
              <a:rPr lang="en-GB" dirty="0"/>
              <a:t>(sum of minutes in treatment based on hospital administration)</a:t>
            </a:r>
          </a:p>
          <a:p>
            <a:pPr lvl="2"/>
            <a:r>
              <a:rPr lang="en-GB" dirty="0"/>
              <a:t>Easy</a:t>
            </a:r>
          </a:p>
          <a:p>
            <a:pPr lvl="2"/>
            <a:r>
              <a:rPr lang="en-GB" dirty="0"/>
              <a:t>Simple</a:t>
            </a:r>
          </a:p>
          <a:p>
            <a:pPr lvl="2"/>
            <a:r>
              <a:rPr lang="en-GB" dirty="0"/>
              <a:t>Time-saving</a:t>
            </a:r>
          </a:p>
          <a:p>
            <a:r>
              <a:rPr lang="en-GB" b="1" dirty="0"/>
              <a:t>Features-based measure </a:t>
            </a:r>
            <a:r>
              <a:rPr lang="en-GB" dirty="0"/>
              <a:t>(patients activities based on patient records and online dossiers)</a:t>
            </a:r>
          </a:p>
          <a:p>
            <a:pPr lvl="2"/>
            <a:r>
              <a:rPr lang="en-GB" dirty="0"/>
              <a:t>More in-depth assessment</a:t>
            </a:r>
          </a:p>
          <a:p>
            <a:pPr lvl="2"/>
            <a:r>
              <a:rPr lang="en-GB" dirty="0"/>
              <a:t>Identification of weaknesses</a:t>
            </a:r>
          </a:p>
          <a:p>
            <a:pPr lvl="2"/>
            <a:r>
              <a:rPr lang="en-GB" dirty="0"/>
              <a:t>Improvement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6900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04E75E-2498-404C-93E3-959F28CF9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Agreement between the two measures of assessing adherence (N=70)</a:t>
            </a:r>
            <a:endParaRPr lang="de-DE" dirty="0"/>
          </a:p>
        </p:txBody>
      </p:sp>
      <p:graphicFrame>
        <p:nvGraphicFramePr>
          <p:cNvPr id="10" name="Inhaltsplatzhalter 9">
            <a:extLst>
              <a:ext uri="{FF2B5EF4-FFF2-40B4-BE49-F238E27FC236}">
                <a16:creationId xmlns:a16="http://schemas.microsoft.com/office/drawing/2014/main" id="{237ADE0F-A068-E940-B89B-71E0667B70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830648"/>
              </p:ext>
            </p:extLst>
          </p:nvPr>
        </p:nvGraphicFramePr>
        <p:xfrm>
          <a:off x="1935270" y="9403915"/>
          <a:ext cx="10148170" cy="19540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9634">
                  <a:extLst>
                    <a:ext uri="{9D8B030D-6E8A-4147-A177-3AD203B41FA5}">
                      <a16:colId xmlns:a16="http://schemas.microsoft.com/office/drawing/2014/main" val="964595646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1833864827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1162159775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3315343009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1079669235"/>
                    </a:ext>
                  </a:extLst>
                </a:gridCol>
              </a:tblGrid>
              <a:tr h="386517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dirty="0"/>
                        <a:t>Feature-</a:t>
                      </a:r>
                      <a:r>
                        <a:rPr lang="de-DE" dirty="0" err="1"/>
                        <a:t>based</a:t>
                      </a:r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38052"/>
                  </a:ext>
                </a:extLst>
              </a:tr>
              <a:tr h="391886">
                <a:tc rowSpan="4">
                  <a:txBody>
                    <a:bodyPr/>
                    <a:lstStyle/>
                    <a:p>
                      <a:endParaRPr lang="de-DE" dirty="0"/>
                    </a:p>
                    <a:p>
                      <a:endParaRPr lang="de-DE" dirty="0"/>
                    </a:p>
                    <a:p>
                      <a:r>
                        <a:rPr lang="de-DE" dirty="0" err="1"/>
                        <a:t>Minutes-based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non-</a:t>
                      </a:r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730515"/>
                  </a:ext>
                </a:extLst>
              </a:tr>
              <a:tr h="391886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non-</a:t>
                      </a:r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64192"/>
                  </a:ext>
                </a:extLst>
              </a:tr>
              <a:tr h="391886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553196"/>
                  </a:ext>
                </a:extLst>
              </a:tr>
              <a:tr h="391886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520474"/>
                  </a:ext>
                </a:extLst>
              </a:tr>
            </a:tbl>
          </a:graphicData>
        </a:graphic>
      </p:graphicFrame>
      <p:sp>
        <p:nvSpPr>
          <p:cNvPr id="15" name="Rechteck 14">
            <a:extLst>
              <a:ext uri="{FF2B5EF4-FFF2-40B4-BE49-F238E27FC236}">
                <a16:creationId xmlns:a16="http://schemas.microsoft.com/office/drawing/2014/main" id="{6F0DB055-333F-DE47-A63A-721B4B42D678}"/>
              </a:ext>
            </a:extLst>
          </p:cNvPr>
          <p:cNvSpPr/>
          <p:nvPr/>
        </p:nvSpPr>
        <p:spPr>
          <a:xfrm>
            <a:off x="1434230" y="4115357"/>
            <a:ext cx="101481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/>
              <a:t>Dichotom</a:t>
            </a:r>
            <a:r>
              <a:rPr lang="en-GB" b="1" dirty="0"/>
              <a:t>:</a:t>
            </a:r>
          </a:p>
          <a:p>
            <a:pPr lvl="1"/>
            <a:r>
              <a:rPr lang="en-GB" dirty="0"/>
              <a:t>Cohen's kappa test showed </a:t>
            </a:r>
            <a:r>
              <a:rPr lang="en-GB" u="sng" dirty="0"/>
              <a:t>moderate agreement </a:t>
            </a:r>
            <a:r>
              <a:rPr lang="en-GB" dirty="0"/>
              <a:t>between the evaluation of adherence using the minutes-based and the features-based measure (</a:t>
            </a:r>
            <a:r>
              <a:rPr lang="en-GB" dirty="0" err="1"/>
              <a:t>κ</a:t>
            </a:r>
            <a:r>
              <a:rPr lang="en-GB" dirty="0"/>
              <a:t> = .438, p &lt; .001) - agreement in the classification of 51 (72.9%) patients </a:t>
            </a:r>
            <a:endParaRPr lang="en-GB" b="1" dirty="0"/>
          </a:p>
          <a:p>
            <a:r>
              <a:rPr lang="en-GB" b="1" dirty="0"/>
              <a:t>Continuous:</a:t>
            </a:r>
          </a:p>
          <a:p>
            <a:pPr lvl="1"/>
            <a:r>
              <a:rPr lang="en-GB" dirty="0"/>
              <a:t>Adherence assessed using the minutes-based measure was </a:t>
            </a:r>
            <a:r>
              <a:rPr lang="en-GB" u="sng" dirty="0"/>
              <a:t>moderately correlated </a:t>
            </a:r>
            <a:r>
              <a:rPr lang="en-GB" dirty="0"/>
              <a:t>with adherence evaluated using the features-based measure (rho(70) = .529, p &lt; .001)</a:t>
            </a:r>
          </a:p>
        </p:txBody>
      </p:sp>
      <p:graphicFrame>
        <p:nvGraphicFramePr>
          <p:cNvPr id="16" name="Inhaltsplatzhalter 9">
            <a:extLst>
              <a:ext uri="{FF2B5EF4-FFF2-40B4-BE49-F238E27FC236}">
                <a16:creationId xmlns:a16="http://schemas.microsoft.com/office/drawing/2014/main" id="{3B00D00A-EB8A-DC48-A0D5-1FAB29CDA1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2308614"/>
              </p:ext>
            </p:extLst>
          </p:nvPr>
        </p:nvGraphicFramePr>
        <p:xfrm>
          <a:off x="1434230" y="1789467"/>
          <a:ext cx="10148170" cy="19540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9634">
                  <a:extLst>
                    <a:ext uri="{9D8B030D-6E8A-4147-A177-3AD203B41FA5}">
                      <a16:colId xmlns:a16="http://schemas.microsoft.com/office/drawing/2014/main" val="964595646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1833864827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1162159775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3315343009"/>
                    </a:ext>
                  </a:extLst>
                </a:gridCol>
                <a:gridCol w="2029634">
                  <a:extLst>
                    <a:ext uri="{9D8B030D-6E8A-4147-A177-3AD203B41FA5}">
                      <a16:colId xmlns:a16="http://schemas.microsoft.com/office/drawing/2014/main" val="1079669235"/>
                    </a:ext>
                  </a:extLst>
                </a:gridCol>
              </a:tblGrid>
              <a:tr h="386517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dirty="0"/>
                        <a:t>Feature-</a:t>
                      </a:r>
                      <a:r>
                        <a:rPr lang="de-DE" dirty="0" err="1"/>
                        <a:t>based</a:t>
                      </a:r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38052"/>
                  </a:ext>
                </a:extLst>
              </a:tr>
              <a:tr h="391886">
                <a:tc rowSpan="4">
                  <a:txBody>
                    <a:bodyPr/>
                    <a:lstStyle/>
                    <a:p>
                      <a:endParaRPr lang="de-DE" dirty="0"/>
                    </a:p>
                    <a:p>
                      <a:endParaRPr lang="de-DE" dirty="0"/>
                    </a:p>
                    <a:p>
                      <a:r>
                        <a:rPr lang="de-DE" dirty="0" err="1"/>
                        <a:t>Minutes-based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non-</a:t>
                      </a:r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730515"/>
                  </a:ext>
                </a:extLst>
              </a:tr>
              <a:tr h="391886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64192"/>
                  </a:ext>
                </a:extLst>
              </a:tr>
              <a:tr h="391886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non-</a:t>
                      </a:r>
                      <a:r>
                        <a:rPr lang="de-DE" dirty="0" err="1"/>
                        <a:t>adherent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553196"/>
                  </a:ext>
                </a:extLst>
              </a:tr>
              <a:tr h="391886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520474"/>
                  </a:ext>
                </a:extLst>
              </a:tr>
            </a:tbl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F59C3A88-B6D2-B64D-ACCD-7BF95D6AE101}"/>
              </a:ext>
            </a:extLst>
          </p:cNvPr>
          <p:cNvSpPr/>
          <p:nvPr/>
        </p:nvSpPr>
        <p:spPr>
          <a:xfrm>
            <a:off x="1434230" y="1511786"/>
            <a:ext cx="4515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Adherence based on a threshold (60%) </a:t>
            </a:r>
          </a:p>
        </p:txBody>
      </p:sp>
    </p:spTree>
    <p:extLst>
      <p:ext uri="{BB962C8B-B14F-4D97-AF65-F5344CB8AC3E}">
        <p14:creationId xmlns:p14="http://schemas.microsoft.com/office/powerpoint/2010/main" val="3089902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66AAB6-95FD-2F42-97CB-18E1206D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D21735-FA86-394F-9C10-61D220FD5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" sz="4400" dirty="0"/>
              <a:t>2. How do patients adhere? </a:t>
            </a:r>
          </a:p>
        </p:txBody>
      </p:sp>
    </p:spTree>
    <p:extLst>
      <p:ext uri="{BB962C8B-B14F-4D97-AF65-F5344CB8AC3E}">
        <p14:creationId xmlns:p14="http://schemas.microsoft.com/office/powerpoint/2010/main" val="3341119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11262-B7FC-8844-902C-8A8BF9295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Method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FF0A2E-7502-294C-8B4C-FF3D1DADD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Same </a:t>
            </a:r>
            <a:r>
              <a:rPr lang="de-DE" dirty="0" err="1"/>
              <a:t>participants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intervention</a:t>
            </a:r>
            <a:endParaRPr lang="de-DE" dirty="0"/>
          </a:p>
          <a:p>
            <a:r>
              <a:rPr lang="de-DE" dirty="0"/>
              <a:t>N=75 (5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)</a:t>
            </a:r>
          </a:p>
          <a:p>
            <a:r>
              <a:rPr lang="de-DE" dirty="0" err="1"/>
              <a:t>Adherence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b="1" dirty="0" err="1"/>
              <a:t>feature-based</a:t>
            </a:r>
            <a:r>
              <a:rPr lang="de-DE" b="1" dirty="0"/>
              <a:t> </a:t>
            </a:r>
            <a:r>
              <a:rPr lang="de-DE" b="1" dirty="0" err="1"/>
              <a:t>measurement</a:t>
            </a:r>
            <a:endParaRPr lang="de-DE" b="1" dirty="0"/>
          </a:p>
          <a:p>
            <a:r>
              <a:rPr lang="en-GB" dirty="0"/>
              <a:t>Self-reported smoking status</a:t>
            </a:r>
          </a:p>
          <a:p>
            <a:pPr lvl="1"/>
            <a:r>
              <a:rPr lang="en-GB" dirty="0"/>
              <a:t>3-month and 6-month follow-up (Web-based questionnaire)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5869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Adherence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BSCT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dirty="0"/>
              <a:t>Adherence based on the threshold (60%) </a:t>
            </a:r>
          </a:p>
          <a:p>
            <a:pPr marL="0" indent="0">
              <a:buNone/>
            </a:pPr>
            <a:endParaRPr lang="en-US" sz="2400" b="1" i="1" dirty="0"/>
          </a:p>
          <a:p>
            <a:pPr marL="0" indent="0">
              <a:buNone/>
            </a:pPr>
            <a:endParaRPr lang="de-DE" sz="2400" b="1" i="1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073350"/>
              </p:ext>
            </p:extLst>
          </p:nvPr>
        </p:nvGraphicFramePr>
        <p:xfrm>
          <a:off x="609600" y="2132856"/>
          <a:ext cx="10972800" cy="450342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837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2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Web-based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adherent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non-adherent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total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 rowSpan="2"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indent="22860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Face-to-face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adherent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14</a:t>
                      </a:r>
                      <a:endParaRPr lang="de-DE" sz="1600" dirty="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(18%)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de-DE" sz="1600" dirty="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(7%)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</a:t>
                      </a:r>
                      <a:endParaRPr lang="de-DE" sz="160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(25%)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28600"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non-adherent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de-DE" sz="1600" dirty="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(5%)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53</a:t>
                      </a:r>
                      <a:endParaRPr lang="de-DE" sz="1600" dirty="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(70%)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56</a:t>
                      </a:r>
                      <a:endParaRPr lang="de-DE" sz="1600" dirty="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(75%)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0"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total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</a:t>
                      </a:r>
                      <a:endParaRPr lang="de-DE" sz="160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(23%)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58</a:t>
                      </a:r>
                      <a:endParaRPr lang="de-DE" sz="160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(77%)</a:t>
                      </a:r>
                      <a:endParaRPr lang="de-DE" sz="16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75</a:t>
                      </a:r>
                      <a:endParaRPr lang="de-DE" sz="1600" dirty="0">
                        <a:effectLst/>
                      </a:endParaRPr>
                    </a:p>
                    <a:p>
                      <a:pPr indent="22860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(100%)</a:t>
                      </a:r>
                      <a:endParaRPr lang="de-DE" sz="16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371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Adherence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treatment</a:t>
            </a:r>
            <a:r>
              <a:rPr lang="de-DE" dirty="0"/>
              <a:t> (N=75)</a:t>
            </a:r>
            <a:endParaRPr lang="nl-NL" dirty="0"/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AF2A56C9-68CD-F94A-B49D-856A62C6BB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279675"/>
              </p:ext>
            </p:extLst>
          </p:nvPr>
        </p:nvGraphicFramePr>
        <p:xfrm>
          <a:off x="304800" y="1565755"/>
          <a:ext cx="11582400" cy="475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65631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Adherence and quitting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063552" y="1556793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580959"/>
              </p:ext>
            </p:extLst>
          </p:nvPr>
        </p:nvGraphicFramePr>
        <p:xfrm>
          <a:off x="651353" y="2184876"/>
          <a:ext cx="10322846" cy="403244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161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1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1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4114"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Average number of activities for adherence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de-DE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114"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de-DE" sz="18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>
                          <a:effectLst/>
                        </a:rPr>
                        <a:t>Quitter</a:t>
                      </a:r>
                      <a:endParaRPr lang="de-DE" sz="18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Smoker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>
                          <a:effectLst/>
                        </a:rPr>
                        <a:t>p-value</a:t>
                      </a:r>
                      <a:endParaRPr lang="de-DE" sz="18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114"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3 months (N=25)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12.5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9.6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>
                          <a:effectLst/>
                        </a:rPr>
                        <a:t>0.08</a:t>
                      </a:r>
                      <a:endParaRPr lang="de-DE" sz="180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107"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6 months (N=17)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14.4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9.6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8600">
                        <a:lnSpc>
                          <a:spcPct val="2000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0.03</a:t>
                      </a:r>
                      <a:endParaRPr lang="de-DE" sz="1800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348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66AAB6-95FD-2F42-97CB-18E1206D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D21735-FA86-394F-9C10-61D220FD5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" sz="4400" dirty="0"/>
              <a:t>3. What predicts adherence?</a:t>
            </a:r>
          </a:p>
        </p:txBody>
      </p:sp>
    </p:spTree>
    <p:extLst>
      <p:ext uri="{BB962C8B-B14F-4D97-AF65-F5344CB8AC3E}">
        <p14:creationId xmlns:p14="http://schemas.microsoft.com/office/powerpoint/2010/main" val="2110505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11262-B7FC-8844-902C-8A8BF9295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Method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FF0A2E-7502-294C-8B4C-FF3D1DADD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Same </a:t>
            </a:r>
            <a:r>
              <a:rPr lang="de-DE" dirty="0" err="1"/>
              <a:t>participants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intervention</a:t>
            </a:r>
            <a:endParaRPr lang="de-DE" dirty="0"/>
          </a:p>
          <a:p>
            <a:r>
              <a:rPr lang="de-DE" dirty="0"/>
              <a:t>N=75 (5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)</a:t>
            </a:r>
          </a:p>
          <a:p>
            <a:r>
              <a:rPr lang="de-DE" dirty="0" err="1"/>
              <a:t>Adherence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b="1" dirty="0" err="1"/>
              <a:t>feature-based</a:t>
            </a:r>
            <a:r>
              <a:rPr lang="de-DE" b="1" dirty="0"/>
              <a:t> </a:t>
            </a:r>
            <a:r>
              <a:rPr lang="de-DE" b="1" dirty="0" err="1"/>
              <a:t>measurement</a:t>
            </a:r>
            <a:endParaRPr lang="de-DE" b="1" dirty="0"/>
          </a:p>
          <a:p>
            <a:r>
              <a:rPr lang="en-GB" dirty="0"/>
              <a:t>Patients’ Characteristics</a:t>
            </a:r>
          </a:p>
          <a:p>
            <a:pPr lvl="1"/>
            <a:r>
              <a:rPr lang="en-GB" dirty="0"/>
              <a:t>33 person-, smoking-, and health-related characteristics (intake measurement, Web-based questionnaire)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9781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Predictors in BSCT (online questionnaire)</a:t>
            </a:r>
          </a:p>
        </p:txBody>
      </p:sp>
      <p:sp>
        <p:nvSpPr>
          <p:cNvPr id="7" name="Rechteck 6"/>
          <p:cNvSpPr/>
          <p:nvPr/>
        </p:nvSpPr>
        <p:spPr>
          <a:xfrm>
            <a:off x="536531" y="1740028"/>
            <a:ext cx="11118937" cy="840230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/>
              <a:t>Sex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Age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Marital status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Housing situation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Education status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Main income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Main day activity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Internet skills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Reason to start treatment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Dependency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Attitude </a:t>
            </a:r>
            <a:r>
              <a:rPr lang="en-GB" dirty="0" err="1"/>
              <a:t>neg</a:t>
            </a:r>
            <a:endParaRPr lang="en-GB" dirty="0"/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Attitude </a:t>
            </a:r>
            <a:r>
              <a:rPr lang="en-GB" dirty="0" err="1"/>
              <a:t>pos</a:t>
            </a:r>
            <a:endParaRPr lang="en-GB" dirty="0"/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Self-efficacy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Readiness to quit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Earlier quit attempts</a:t>
            </a:r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endParaRPr lang="en-GB" dirty="0"/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Social support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Social </a:t>
            </a:r>
            <a:r>
              <a:rPr lang="en-GB" dirty="0" err="1"/>
              <a:t>modeling</a:t>
            </a:r>
            <a:endParaRPr lang="en-GB" dirty="0"/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Medication in general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Medication addiction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Medication psychic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Medication physical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Medication others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Health complaints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Health + smoking related complaints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Depression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Anxiety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Stress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DASS total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Quality of life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Quality of life (VAS)</a:t>
            </a:r>
          </a:p>
        </p:txBody>
      </p:sp>
    </p:spTree>
    <p:extLst>
      <p:ext uri="{BB962C8B-B14F-4D97-AF65-F5344CB8AC3E}">
        <p14:creationId xmlns:p14="http://schemas.microsoft.com/office/powerpoint/2010/main" val="1794536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Univariate</a:t>
            </a:r>
            <a:br>
              <a:rPr lang="en" dirty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399"/>
            <a:ext cx="10972800" cy="4525963"/>
          </a:xfrm>
        </p:spPr>
        <p:txBody>
          <a:bodyPr>
            <a:normAutofit/>
          </a:bodyPr>
          <a:lstStyle/>
          <a:p>
            <a:r>
              <a:rPr lang="en" sz="2400" dirty="0"/>
              <a:t>Univariately associated based on the </a:t>
            </a:r>
            <a:r>
              <a:rPr lang="en-GB" sz="2400" dirty="0"/>
              <a:t>features-based measure </a:t>
            </a:r>
            <a:r>
              <a:rPr lang="en" sz="2400" dirty="0"/>
              <a:t>(N=75)</a:t>
            </a: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pPr lvl="1"/>
            <a:endParaRPr lang="de-DE" sz="2000" dirty="0"/>
          </a:p>
          <a:p>
            <a:pPr lvl="1"/>
            <a:endParaRPr lang="de-DE" sz="2000" dirty="0"/>
          </a:p>
          <a:p>
            <a:endParaRPr lang="en" sz="2400" dirty="0"/>
          </a:p>
          <a:p>
            <a:pPr marL="0" indent="0">
              <a:buNone/>
            </a:pPr>
            <a:endParaRPr lang="en-GB" sz="2400" dirty="0"/>
          </a:p>
          <a:p>
            <a:endParaRPr lang="en" sz="2400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4318290A-EF4E-8D47-868A-0E8927D36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422384"/>
              </p:ext>
            </p:extLst>
          </p:nvPr>
        </p:nvGraphicFramePr>
        <p:xfrm>
          <a:off x="209550" y="3101368"/>
          <a:ext cx="11772900" cy="1854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916016">
                  <a:extLst>
                    <a:ext uri="{9D8B030D-6E8A-4147-A177-3AD203B41FA5}">
                      <a16:colId xmlns:a16="http://schemas.microsoft.com/office/drawing/2014/main" val="1132297388"/>
                    </a:ext>
                  </a:extLst>
                </a:gridCol>
                <a:gridCol w="1098123">
                  <a:extLst>
                    <a:ext uri="{9D8B030D-6E8A-4147-A177-3AD203B41FA5}">
                      <a16:colId xmlns:a16="http://schemas.microsoft.com/office/drawing/2014/main" val="1333228406"/>
                    </a:ext>
                  </a:extLst>
                </a:gridCol>
                <a:gridCol w="5758761">
                  <a:extLst>
                    <a:ext uri="{9D8B030D-6E8A-4147-A177-3AD203B41FA5}">
                      <a16:colId xmlns:a16="http://schemas.microsoft.com/office/drawing/2014/main" val="172918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Predictor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i="1" dirty="0"/>
                        <a:t>P</a:t>
                      </a:r>
                      <a:r>
                        <a:rPr lang="de-DE" sz="1800" dirty="0"/>
                        <a:t>  </a:t>
                      </a:r>
                      <a:r>
                        <a:rPr lang="de-DE" sz="1800" dirty="0" err="1"/>
                        <a:t>value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7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S</a:t>
                      </a:r>
                      <a:r>
                        <a:rPr lang="en" sz="1800" dirty="0"/>
                        <a:t>ex 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1800" dirty="0"/>
                        <a:t>.05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" sz="1800" dirty="0"/>
                        <a:t>male = more adherent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6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" sz="1800" dirty="0"/>
                        <a:t>Marital status 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1800" dirty="0"/>
                        <a:t>.03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1800" dirty="0"/>
                        <a:t>with partner = more adherent</a:t>
                      </a:r>
                      <a:endParaRPr lang="de-D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29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" sz="1800" dirty="0"/>
                        <a:t>Main income 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1800" dirty="0"/>
                        <a:t>.05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1800" dirty="0"/>
                        <a:t>wage or own company = more adherent</a:t>
                      </a:r>
                      <a:endParaRPr lang="de-D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9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" sz="1800" dirty="0"/>
                        <a:t>Social modeling 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1800" dirty="0"/>
                        <a:t>.05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" sz="1800" dirty="0"/>
                        <a:t>less smokers in the environment = more adherent</a:t>
                      </a:r>
                      <a:endParaRPr lang="de-D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29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372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Multivariate</a:t>
            </a:r>
            <a:br>
              <a:rPr lang="en" dirty="0"/>
            </a:b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Multivariate regression analyses</a:t>
            </a:r>
          </a:p>
          <a:p>
            <a:r>
              <a:rPr lang="en-US" u="sng" dirty="0"/>
              <a:t>Marital status </a:t>
            </a:r>
            <a:r>
              <a:rPr lang="en-US" dirty="0"/>
              <a:t>and </a:t>
            </a:r>
            <a:r>
              <a:rPr lang="en-US" u="sng" dirty="0"/>
              <a:t>social modeling</a:t>
            </a:r>
            <a:r>
              <a:rPr lang="en-US" dirty="0"/>
              <a:t>—accounting for 25% of the variance (Nagelkerke R Square)—were independent predictors of whether patients were adherent to BSCT. </a:t>
            </a:r>
          </a:p>
          <a:p>
            <a:r>
              <a:rPr lang="en-US" dirty="0"/>
              <a:t>Patients having a partner had 11 times higher odds of being adherent (OR=11.3; CI: 1.33 to 98.99; </a:t>
            </a:r>
            <a:r>
              <a:rPr lang="en-US" i="1" dirty="0"/>
              <a:t>P</a:t>
            </a:r>
            <a:r>
              <a:rPr lang="en-US" dirty="0"/>
              <a:t>=.03). </a:t>
            </a:r>
          </a:p>
          <a:p>
            <a:r>
              <a:rPr lang="en-US" dirty="0"/>
              <a:t>For social modeling, graded from 0 (=partner and friends are not smoking) to 8 (=both partner and nearly all friends are smoking), each unit increase was associated with 28% lower odds of being adherent (OR=0.72; CI: 0.55 to 0.94; </a:t>
            </a:r>
            <a:r>
              <a:rPr lang="en-US" i="1" dirty="0"/>
              <a:t>P</a:t>
            </a:r>
            <a:r>
              <a:rPr lang="en-US" dirty="0"/>
              <a:t>=.02). </a:t>
            </a:r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endParaRPr lang="en" dirty="0"/>
          </a:p>
          <a:p>
            <a:endParaRPr lang="en-GB" dirty="0"/>
          </a:p>
          <a:p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85211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Discussion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" dirty="0"/>
          </a:p>
          <a:p>
            <a:r>
              <a:rPr lang="en-GB" dirty="0"/>
              <a:t>Both types of measurement agree/correlate with each other.</a:t>
            </a:r>
          </a:p>
          <a:p>
            <a:r>
              <a:rPr lang="en-GB" dirty="0"/>
              <a:t>The features-based measure seems more valid, but is more complicated and time-consuming. </a:t>
            </a:r>
          </a:p>
          <a:p>
            <a:r>
              <a:rPr lang="en-GB" dirty="0"/>
              <a:t>There is a dose response relationship between adherence and quitting (as to be expected).</a:t>
            </a:r>
          </a:p>
          <a:p>
            <a:r>
              <a:rPr lang="en-GB" dirty="0"/>
              <a:t>Adherence to BSCT is rather low, especially for the Web-based parts. </a:t>
            </a:r>
          </a:p>
          <a:p>
            <a:r>
              <a:rPr lang="en-GB" dirty="0"/>
              <a:t>Strength</a:t>
            </a:r>
          </a:p>
          <a:p>
            <a:pPr lvl="1"/>
            <a:r>
              <a:rPr lang="en-GB" dirty="0"/>
              <a:t>Adequate measures (promising tools for future research)</a:t>
            </a:r>
          </a:p>
          <a:p>
            <a:pPr lvl="1"/>
            <a:r>
              <a:rPr lang="en-GB" dirty="0"/>
              <a:t>Predictors identified (improvement)</a:t>
            </a:r>
          </a:p>
          <a:p>
            <a:r>
              <a:rPr lang="en-GB" dirty="0"/>
              <a:t>Limitation</a:t>
            </a:r>
          </a:p>
          <a:p>
            <a:pPr lvl="1"/>
            <a:r>
              <a:rPr lang="en-GB" dirty="0"/>
              <a:t>No comparison to </a:t>
            </a:r>
            <a:r>
              <a:rPr lang="en-GB" dirty="0" err="1"/>
              <a:t>eg.</a:t>
            </a:r>
            <a:r>
              <a:rPr lang="en-GB" dirty="0"/>
              <a:t> F2F treatment as usual</a:t>
            </a:r>
          </a:p>
          <a:p>
            <a:pPr lvl="1"/>
            <a:r>
              <a:rPr lang="en-GB" dirty="0"/>
              <a:t>Indirect assessment of adherence </a:t>
            </a:r>
          </a:p>
          <a:p>
            <a:pPr lvl="1"/>
            <a:r>
              <a:rPr lang="en-GB" dirty="0"/>
              <a:t>Low sample size</a:t>
            </a:r>
          </a:p>
          <a:p>
            <a:pPr lvl="1"/>
            <a:r>
              <a:rPr lang="en-GB" dirty="0"/>
              <a:t>No “golden standard” to compare with</a:t>
            </a:r>
          </a:p>
          <a:p>
            <a:endParaRPr lang="en-GB" dirty="0"/>
          </a:p>
          <a:p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245578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Literature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" dirty="0"/>
          </a:p>
          <a:p>
            <a:r>
              <a:rPr lang="de-DE" dirty="0"/>
              <a:t>Siemer, L., </a:t>
            </a:r>
            <a:r>
              <a:rPr lang="de-DE" dirty="0" err="1"/>
              <a:t>Pieterse</a:t>
            </a:r>
            <a:r>
              <a:rPr lang="de-DE" dirty="0"/>
              <a:t>, M. E., Brusse-Keizer, M. G., Postel, M. G., Allouch, S. B., &amp; </a:t>
            </a:r>
            <a:r>
              <a:rPr lang="de-DE" dirty="0" err="1"/>
              <a:t>Sanderman</a:t>
            </a:r>
            <a:r>
              <a:rPr lang="de-DE" dirty="0"/>
              <a:t>, R. (2016). Study </a:t>
            </a:r>
            <a:r>
              <a:rPr lang="de-DE" dirty="0" err="1"/>
              <a:t>protocol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non-</a:t>
            </a:r>
            <a:r>
              <a:rPr lang="de-DE" dirty="0" err="1"/>
              <a:t>inferiority</a:t>
            </a:r>
            <a:r>
              <a:rPr lang="de-DE" dirty="0"/>
              <a:t> </a:t>
            </a:r>
            <a:r>
              <a:rPr lang="de-DE" dirty="0" err="1"/>
              <a:t>trial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blended </a:t>
            </a:r>
            <a:r>
              <a:rPr lang="de-DE" dirty="0" err="1"/>
              <a:t>smoking</a:t>
            </a:r>
            <a:r>
              <a:rPr lang="de-DE" dirty="0"/>
              <a:t> </a:t>
            </a:r>
            <a:r>
              <a:rPr lang="de-DE" dirty="0" err="1"/>
              <a:t>cessation</a:t>
            </a:r>
            <a:r>
              <a:rPr lang="de-DE" dirty="0"/>
              <a:t> </a:t>
            </a:r>
            <a:r>
              <a:rPr lang="de-DE" dirty="0" err="1"/>
              <a:t>treatment</a:t>
            </a:r>
            <a:r>
              <a:rPr lang="de-DE" dirty="0"/>
              <a:t> versus face-</a:t>
            </a:r>
            <a:r>
              <a:rPr lang="de-DE" dirty="0" err="1"/>
              <a:t>to</a:t>
            </a:r>
            <a:r>
              <a:rPr lang="de-DE" dirty="0"/>
              <a:t>-face </a:t>
            </a:r>
            <a:r>
              <a:rPr lang="de-DE" dirty="0" err="1"/>
              <a:t>treatment</a:t>
            </a:r>
            <a:r>
              <a:rPr lang="de-DE" dirty="0"/>
              <a:t> (</a:t>
            </a:r>
            <a:r>
              <a:rPr lang="de-DE" dirty="0" err="1"/>
              <a:t>LiveSmokefree</a:t>
            </a:r>
            <a:r>
              <a:rPr lang="de-DE" dirty="0"/>
              <a:t>-Study). </a:t>
            </a:r>
            <a:r>
              <a:rPr lang="de-DE" i="1" dirty="0"/>
              <a:t>BMC </a:t>
            </a:r>
            <a:r>
              <a:rPr lang="de-DE" i="1" dirty="0" err="1"/>
              <a:t>public</a:t>
            </a:r>
            <a:r>
              <a:rPr lang="de-DE" i="1" dirty="0"/>
              <a:t> </a:t>
            </a:r>
            <a:r>
              <a:rPr lang="de-DE" i="1" dirty="0" err="1"/>
              <a:t>health</a:t>
            </a:r>
            <a:r>
              <a:rPr lang="de-DE" dirty="0"/>
              <a:t>, </a:t>
            </a:r>
            <a:r>
              <a:rPr lang="de-DE" i="1" dirty="0"/>
              <a:t>16</a:t>
            </a:r>
            <a:r>
              <a:rPr lang="de-DE" dirty="0"/>
              <a:t>(1), 1187.</a:t>
            </a:r>
          </a:p>
          <a:p>
            <a:r>
              <a:rPr lang="de-DE" dirty="0"/>
              <a:t>Siemer, L., Brusse-Keizer, M. G., Postel, M. G., Allouch, S. B., </a:t>
            </a:r>
            <a:r>
              <a:rPr lang="de-DE" dirty="0" err="1"/>
              <a:t>Bougioukas</a:t>
            </a:r>
            <a:r>
              <a:rPr lang="de-DE" dirty="0"/>
              <a:t>, A. P., </a:t>
            </a:r>
            <a:r>
              <a:rPr lang="de-DE" dirty="0" err="1"/>
              <a:t>Sanderman</a:t>
            </a:r>
            <a:r>
              <a:rPr lang="de-DE" dirty="0"/>
              <a:t>, R., &amp; </a:t>
            </a:r>
            <a:r>
              <a:rPr lang="de-DE" dirty="0" err="1"/>
              <a:t>Pieterse</a:t>
            </a:r>
            <a:r>
              <a:rPr lang="de-DE" dirty="0"/>
              <a:t>, M. E. (2018). Blended Smoking </a:t>
            </a:r>
            <a:r>
              <a:rPr lang="de-DE" dirty="0" err="1"/>
              <a:t>Cessation</a:t>
            </a:r>
            <a:r>
              <a:rPr lang="de-DE" dirty="0"/>
              <a:t> Treatment: </a:t>
            </a:r>
            <a:r>
              <a:rPr lang="de-DE" dirty="0" err="1"/>
              <a:t>Exploring</a:t>
            </a:r>
            <a:r>
              <a:rPr lang="de-DE" dirty="0"/>
              <a:t> Measurement, Levels,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Predictors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Adherence</a:t>
            </a:r>
            <a:r>
              <a:rPr lang="de-DE" dirty="0"/>
              <a:t>. </a:t>
            </a:r>
            <a:r>
              <a:rPr lang="de-DE" i="1" dirty="0"/>
              <a:t>Journal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medical</a:t>
            </a:r>
            <a:r>
              <a:rPr lang="de-DE" i="1" dirty="0"/>
              <a:t> Internet </a:t>
            </a:r>
            <a:r>
              <a:rPr lang="de-DE" i="1" dirty="0" err="1"/>
              <a:t>research</a:t>
            </a:r>
            <a:r>
              <a:rPr lang="de-DE" dirty="0"/>
              <a:t>, </a:t>
            </a:r>
            <a:r>
              <a:rPr lang="de-DE" i="1" dirty="0"/>
              <a:t>20</a:t>
            </a:r>
            <a:r>
              <a:rPr lang="de-DE" dirty="0"/>
              <a:t>(8).</a:t>
            </a:r>
          </a:p>
          <a:p>
            <a:r>
              <a:rPr lang="en" dirty="0"/>
              <a:t>Patrinopoulos </a:t>
            </a:r>
            <a:r>
              <a:rPr lang="en" dirty="0" err="1"/>
              <a:t>Bougioukas</a:t>
            </a:r>
            <a:r>
              <a:rPr lang="en" dirty="0"/>
              <a:t>, A. (2017). </a:t>
            </a:r>
            <a:r>
              <a:rPr lang="en" i="1" dirty="0"/>
              <a:t>Adherence to blended smoking cessation treatment</a:t>
            </a:r>
            <a:r>
              <a:rPr lang="en" dirty="0"/>
              <a:t> (Master's thesis, University of Twente).</a:t>
            </a:r>
          </a:p>
        </p:txBody>
      </p:sp>
    </p:spTree>
    <p:extLst>
      <p:ext uri="{BB962C8B-B14F-4D97-AF65-F5344CB8AC3E}">
        <p14:creationId xmlns:p14="http://schemas.microsoft.com/office/powerpoint/2010/main" val="3172199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011000-A3F1-EE40-8A08-873B9A70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47567B-8F00-1043-9BAC-EE0846664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5400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352717384"/>
      </p:ext>
    </p:extLst>
  </p:cSld>
  <p:clrMapOvr>
    <a:masterClrMapping/>
  </p:clrMapOvr>
</p:sld>
</file>

<file path=ppt/theme/theme1.xml><?xml version="1.0" encoding="utf-8"?>
<a:theme xmlns:a="http://schemas.openxmlformats.org/drawingml/2006/main" name="Saxion_Powerpoint_INT_deeltijd1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ucida Sans Unicode 2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Saxion_Powerpoint_INT_deeltijd1</Template>
  <TotalTime>0</TotalTime>
  <Words>1284</Words>
  <Application>Microsoft Macintosh PowerPoint</Application>
  <PresentationFormat>Breitbild</PresentationFormat>
  <Paragraphs>353</Paragraphs>
  <Slides>26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2" baseType="lpstr">
      <vt:lpstr>Arial</vt:lpstr>
      <vt:lpstr>Calibri</vt:lpstr>
      <vt:lpstr>Lucida Sans Unicode</vt:lpstr>
      <vt:lpstr>Symbol</vt:lpstr>
      <vt:lpstr>Verdana</vt:lpstr>
      <vt:lpstr>Saxion_Powerpoint_INT_deeltijd1</vt:lpstr>
      <vt:lpstr>Adherence to a blended smoking cessation treatment</vt:lpstr>
      <vt:lpstr>Consortium RookvrijLeven</vt:lpstr>
      <vt:lpstr>Background: Blended Treatment</vt:lpstr>
      <vt:lpstr>Definition: Adherence</vt:lpstr>
      <vt:lpstr>Adherence and Smoking Cessation Treatment</vt:lpstr>
      <vt:lpstr>Known predictors to adherence in smoking cessation treatment</vt:lpstr>
      <vt:lpstr>Questions</vt:lpstr>
      <vt:lpstr>PowerPoint-Präsentation</vt:lpstr>
      <vt:lpstr>Study participants </vt:lpstr>
      <vt:lpstr>Study intervention BSCT</vt:lpstr>
      <vt:lpstr>BSCT</vt:lpstr>
      <vt:lpstr>Adherence data collection</vt:lpstr>
      <vt:lpstr>Agreement between the two measures of assessing adherence (N=70)</vt:lpstr>
      <vt:lpstr>PowerPoint-Präsentation</vt:lpstr>
      <vt:lpstr>Method</vt:lpstr>
      <vt:lpstr>Adherence to BSCT</vt:lpstr>
      <vt:lpstr>Adherence over the course of the treatment (N=75)</vt:lpstr>
      <vt:lpstr>Adherence and quitting</vt:lpstr>
      <vt:lpstr>PowerPoint-Präsentation</vt:lpstr>
      <vt:lpstr>Method</vt:lpstr>
      <vt:lpstr>Predictors in BSCT (online questionnaire)</vt:lpstr>
      <vt:lpstr>Univariate </vt:lpstr>
      <vt:lpstr>Multivariate </vt:lpstr>
      <vt:lpstr>Discussion</vt:lpstr>
      <vt:lpstr>Literature</vt:lpstr>
      <vt:lpstr>PowerPoint-Präsentation</vt:lpstr>
    </vt:vector>
  </TitlesOfParts>
  <Company>Saxion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Lutz Siemer</dc:creator>
  <cp:lastModifiedBy>Lutz Siemer</cp:lastModifiedBy>
  <cp:revision>50</cp:revision>
  <dcterms:created xsi:type="dcterms:W3CDTF">2018-02-09T07:49:45Z</dcterms:created>
  <dcterms:modified xsi:type="dcterms:W3CDTF">2019-02-15T17:38:31Z</dcterms:modified>
</cp:coreProperties>
</file>